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7376CB-6507-4563-945B-F1522F98F9AB}" type="datetimeFigureOut">
              <a:rPr lang="en-US" smtClean="0"/>
              <a:t>5/13/2020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EBA548-349C-40FD-ACE5-38AC7C8A8419}"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080302C-C4EF-4A06-A8D1-44E41FE96035}" type="datetime1">
              <a:rPr lang="en-US" smtClean="0"/>
              <a:t>5/13/2020</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894777D-1778-4880-B6CF-87202223B004}"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1881DAB-6269-4D2D-B55F-9C5B1BF12D1D}" type="datetime1">
              <a:rPr lang="en-US" smtClean="0"/>
              <a:t>5/13/2020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894777D-1778-4880-B6CF-87202223B00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1802EE-751A-44D9-B0A5-5CFC671C4860}" type="datetime1">
              <a:rPr lang="en-US" smtClean="0"/>
              <a:t>5/13/2020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894777D-1778-4880-B6CF-87202223B00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1F88ED-3134-4E9C-9894-83BB030487BD}" type="datetime1">
              <a:rPr lang="en-US" smtClean="0"/>
              <a:t>5/13/2020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894777D-1778-4880-B6CF-87202223B004}"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078D30E-2D1F-4435-8999-6F4837870936}" type="datetime1">
              <a:rPr lang="en-US" smtClean="0"/>
              <a:t>5/13/2020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894777D-1778-4880-B6CF-87202223B004}" type="slidenum">
              <a:rPr lang="en-IN" smtClean="0"/>
              <a:pPr/>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1C3A476-A6D3-49D4-9046-CA24D7D15F73}" type="datetime1">
              <a:rPr lang="en-US" smtClean="0"/>
              <a:t>5/13/2020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894777D-1778-4880-B6CF-87202223B004}"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07869D9-5714-4B00-91FC-75871390735D}" type="datetime1">
              <a:rPr lang="en-US" smtClean="0"/>
              <a:t>5/13/2020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7894777D-1778-4880-B6CF-87202223B00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5D92F4B-1535-48F6-AB36-75788C78FD49}" type="datetime1">
              <a:rPr lang="en-US" smtClean="0"/>
              <a:t>5/13/2020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7894777D-1778-4880-B6CF-87202223B004}"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F25BFDB-2B9D-4157-8F5E-348019079416}" type="datetime1">
              <a:rPr lang="en-US" smtClean="0"/>
              <a:t>5/13/2020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7894777D-1778-4880-B6CF-87202223B00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3A498C8-36DB-4929-BE71-E6F53E34EC59}" type="datetime1">
              <a:rPr lang="en-US" smtClean="0"/>
              <a:t>5/13/2020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894777D-1778-4880-B6CF-87202223B00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55F1B4F-DF7E-4296-BCB2-2D1A14E9DD63}" type="datetime1">
              <a:rPr lang="en-US" smtClean="0"/>
              <a:t>5/13/2020</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894777D-1778-4880-B6CF-87202223B004}" type="slidenum">
              <a:rPr lang="en-IN" smtClean="0"/>
              <a:pPr/>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1B7BA6C-5CFD-413C-B1DA-C527BF232724}" type="datetime1">
              <a:rPr lang="en-US" smtClean="0"/>
              <a:t>5/13/2020</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894777D-1778-4880-B6CF-87202223B00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37"/>
            <a:ext cx="7772400" cy="1714511"/>
          </a:xfrm>
        </p:spPr>
        <p:txBody>
          <a:bodyPr/>
          <a:lstStyle/>
          <a:p>
            <a:r>
              <a:rPr lang="en-IN" b="1" u="sng" dirty="0" smtClean="0"/>
              <a:t>Sir Roger at Home</a:t>
            </a:r>
            <a:br>
              <a:rPr lang="en-IN" b="1" u="sng" dirty="0" smtClean="0"/>
            </a:br>
            <a:r>
              <a:rPr lang="en-IN" dirty="0" smtClean="0"/>
              <a:t>By Joseph Addison</a:t>
            </a:r>
            <a:endParaRPr lang="en-IN" dirty="0"/>
          </a:p>
        </p:txBody>
      </p:sp>
      <p:sp>
        <p:nvSpPr>
          <p:cNvPr id="3" name="Subtitle 2"/>
          <p:cNvSpPr>
            <a:spLocks noGrp="1"/>
          </p:cNvSpPr>
          <p:nvPr>
            <p:ph type="subTitle" idx="1"/>
          </p:nvPr>
        </p:nvSpPr>
        <p:spPr>
          <a:xfrm>
            <a:off x="1371600" y="3357562"/>
            <a:ext cx="6400800" cy="2281238"/>
          </a:xfrm>
        </p:spPr>
        <p:txBody>
          <a:bodyPr/>
          <a:lstStyle/>
          <a:p>
            <a:r>
              <a:rPr lang="en-IN" dirty="0" smtClean="0"/>
              <a:t>4</a:t>
            </a:r>
            <a:r>
              <a:rPr lang="en-IN" baseline="30000" dirty="0" smtClean="0"/>
              <a:t>th</a:t>
            </a:r>
            <a:r>
              <a:rPr lang="en-IN" dirty="0" smtClean="0"/>
              <a:t> Semester Alternative English</a:t>
            </a:r>
          </a:p>
          <a:p>
            <a:r>
              <a:rPr lang="en-IN" dirty="0" smtClean="0"/>
              <a:t>Prepared by Dr. </a:t>
            </a:r>
            <a:r>
              <a:rPr lang="en-IN" dirty="0" err="1" smtClean="0"/>
              <a:t>S.Nath</a:t>
            </a:r>
            <a:r>
              <a:rPr lang="en-IN" dirty="0" smtClean="0"/>
              <a:t>,</a:t>
            </a:r>
          </a:p>
          <a:p>
            <a:r>
              <a:rPr lang="en-IN" dirty="0" smtClean="0"/>
              <a:t>Dept. of English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a:t>
            </a:fld>
            <a:endParaRPr lang="en-I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The author mentions that Sir Roger put him under the care of his butler who was a prudent man and was always desirous of pleasing him</a:t>
            </a:r>
          </a:p>
          <a:p>
            <a:r>
              <a:rPr lang="en-IN" dirty="0" smtClean="0"/>
              <a:t>But the author’s chief companion was the chaplain who had lived in the family as a relation rather than a dependant</a:t>
            </a:r>
          </a:p>
          <a:p>
            <a:r>
              <a:rPr lang="en-IN" dirty="0" smtClean="0"/>
              <a:t>The chaplain was a person of good sense and heartily loved Sir Roger who held him in high esteem.</a:t>
            </a:r>
            <a:endParaRPr lang="en-IN" dirty="0"/>
          </a:p>
        </p:txBody>
      </p:sp>
      <p:sp>
        <p:nvSpPr>
          <p:cNvPr id="2" name="Title 1"/>
          <p:cNvSpPr>
            <a:spLocks noGrp="1"/>
          </p:cNvSpPr>
          <p:nvPr>
            <p:ph type="title"/>
          </p:nvPr>
        </p:nvSpPr>
        <p:spPr/>
        <p:txBody>
          <a:bodyPr>
            <a:normAutofit fontScale="90000"/>
          </a:bodyPr>
          <a:lstStyle/>
          <a:p>
            <a:r>
              <a:rPr lang="en-IN" dirty="0" smtClean="0"/>
              <a:t>The Butler and the Chaplain</a:t>
            </a:r>
            <a:br>
              <a:rPr lang="en-IN" dirty="0" smtClean="0"/>
            </a:br>
            <a:r>
              <a:rPr lang="en-IN" dirty="0" smtClean="0"/>
              <a:t>( 4</a:t>
            </a:r>
            <a:r>
              <a:rPr lang="en-IN" baseline="30000" dirty="0" smtClean="0"/>
              <a:t>th</a:t>
            </a:r>
            <a:r>
              <a:rPr lang="en-IN" dirty="0" smtClean="0"/>
              <a:t> and 5</a:t>
            </a:r>
            <a:r>
              <a:rPr lang="en-IN" baseline="30000" dirty="0" smtClean="0"/>
              <a:t>th</a:t>
            </a:r>
            <a:r>
              <a:rPr lang="en-IN" dirty="0" smtClean="0"/>
              <a:t> paragraph)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10</a:t>
            </a:fld>
            <a:endParaRPr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IN" dirty="0" smtClean="0"/>
              <a:t>The author describes Sir Roger character and remarks that his personality was marked by a certain extravagance which distinguished him from the rest. And because of this character trait, Sir Roger’s conversation were highly agreeable.</a:t>
            </a:r>
          </a:p>
          <a:p>
            <a:pPr>
              <a:buNone/>
            </a:pPr>
            <a:endParaRPr lang="en-IN" dirty="0" smtClean="0"/>
          </a:p>
          <a:p>
            <a:r>
              <a:rPr lang="en-IN" dirty="0" smtClean="0"/>
              <a:t> The author then describes his conversation with him when Sir Roger expressed his appreciation of his Chaplain who was recommended by his University friend when Sir Roger had requested him for a clergyman who was a man of plain sense than much learning, of a good aspect, a clear voice, a sociable temper and a man who understood a little of backgammon</a:t>
            </a:r>
            <a:endParaRPr lang="en-IN" dirty="0"/>
          </a:p>
        </p:txBody>
      </p:sp>
      <p:sp>
        <p:nvSpPr>
          <p:cNvPr id="2" name="Title 1"/>
          <p:cNvSpPr>
            <a:spLocks noGrp="1"/>
          </p:cNvSpPr>
          <p:nvPr>
            <p:ph type="title"/>
          </p:nvPr>
        </p:nvSpPr>
        <p:spPr/>
        <p:txBody>
          <a:bodyPr>
            <a:normAutofit fontScale="90000"/>
          </a:bodyPr>
          <a:lstStyle/>
          <a:p>
            <a:r>
              <a:rPr lang="en-IN" dirty="0" smtClean="0"/>
              <a:t>The Chaplain</a:t>
            </a:r>
            <a:br>
              <a:rPr lang="en-IN" dirty="0" smtClean="0"/>
            </a:br>
            <a:r>
              <a:rPr lang="en-IN" dirty="0" smtClean="0"/>
              <a:t>(6</a:t>
            </a:r>
            <a:r>
              <a:rPr lang="en-IN" baseline="30000" dirty="0" smtClean="0"/>
              <a:t>th</a:t>
            </a:r>
            <a:r>
              <a:rPr lang="en-IN" dirty="0" smtClean="0"/>
              <a:t> paragraph)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11</a:t>
            </a:fld>
            <a:endParaRPr lang="en-I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dirty="0" smtClean="0"/>
              <a:t>Sir Roger then narrated his experience with the chaplain( who had been living with him for thirty years )to the author.</a:t>
            </a:r>
          </a:p>
          <a:p>
            <a:r>
              <a:rPr lang="en-IN" dirty="0" smtClean="0"/>
              <a:t>The chaplain possessed all the qualities that were required of him and since he valued him so much, Sir Roger had settled upon him a good annuity for life.</a:t>
            </a:r>
          </a:p>
          <a:p>
            <a:r>
              <a:rPr lang="en-IN" dirty="0" smtClean="0"/>
              <a:t>Sir Roger also mentioned how the chaplain was always concerned for his parishioners and there had never been in the parish  a law-suit since his arrival.</a:t>
            </a:r>
            <a:endParaRPr lang="en-IN" dirty="0"/>
          </a:p>
        </p:txBody>
      </p:sp>
      <p:sp>
        <p:nvSpPr>
          <p:cNvPr id="2" name="Title 1"/>
          <p:cNvSpPr>
            <a:spLocks noGrp="1"/>
          </p:cNvSpPr>
          <p:nvPr>
            <p:ph type="title"/>
          </p:nvPr>
        </p:nvSpPr>
        <p:spPr/>
        <p:txBody>
          <a:bodyPr>
            <a:normAutofit fontScale="90000"/>
          </a:bodyPr>
          <a:lstStyle/>
          <a:p>
            <a:r>
              <a:rPr lang="en-IN" dirty="0" smtClean="0"/>
              <a:t>6</a:t>
            </a:r>
            <a:r>
              <a:rPr lang="en-IN" baseline="30000" dirty="0" smtClean="0"/>
              <a:t>th</a:t>
            </a:r>
            <a:r>
              <a:rPr lang="en-IN" dirty="0" smtClean="0"/>
              <a:t> paragraph</a:t>
            </a:r>
            <a:br>
              <a:rPr lang="en-IN" dirty="0" smtClean="0"/>
            </a:br>
            <a:r>
              <a:rPr lang="en-IN" dirty="0" smtClean="0"/>
              <a:t>( continued)</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12</a:t>
            </a:fld>
            <a:endParaRPr lang="en-I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Sir Roger also mentioned the author that when the chaplain had first settled with him, he had presented him a compilation of good sermons which had been printed in English and requested him to pronounce one of them in the pulpit every Sunday.</a:t>
            </a:r>
          </a:p>
          <a:p>
            <a:r>
              <a:rPr lang="en-IN" dirty="0" smtClean="0"/>
              <a:t>Accordingly, the chaplain had summarized them into such a series that they followed one another naturally and made a continuous system of practical divinity,</a:t>
            </a:r>
            <a:endParaRPr lang="en-IN" dirty="0"/>
          </a:p>
        </p:txBody>
      </p:sp>
      <p:sp>
        <p:nvSpPr>
          <p:cNvPr id="2" name="Title 1"/>
          <p:cNvSpPr>
            <a:spLocks noGrp="1"/>
          </p:cNvSpPr>
          <p:nvPr>
            <p:ph type="title"/>
          </p:nvPr>
        </p:nvSpPr>
        <p:spPr/>
        <p:txBody>
          <a:bodyPr>
            <a:normAutofit fontScale="90000"/>
          </a:bodyPr>
          <a:lstStyle/>
          <a:p>
            <a:r>
              <a:rPr lang="en-IN" dirty="0" smtClean="0"/>
              <a:t>6</a:t>
            </a:r>
            <a:r>
              <a:rPr lang="en-IN" baseline="30000" dirty="0" smtClean="0"/>
              <a:t>th</a:t>
            </a:r>
            <a:r>
              <a:rPr lang="en-IN" dirty="0" smtClean="0"/>
              <a:t> paragraph</a:t>
            </a:r>
            <a:br>
              <a:rPr lang="en-IN" dirty="0" smtClean="0"/>
            </a:br>
            <a:r>
              <a:rPr lang="en-IN" dirty="0" smtClean="0"/>
              <a:t>(continued)</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13</a:t>
            </a:fld>
            <a:endParaRPr lang="en-I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dirty="0" smtClean="0"/>
              <a:t>The author expressed his satisfaction of the chaplain when he saw him at the pulpit</a:t>
            </a:r>
          </a:p>
          <a:p>
            <a:r>
              <a:rPr lang="en-IN" dirty="0" smtClean="0"/>
              <a:t>He endorsed Sir Roger’s insistence upon the qualifications of a good aspect and a clear voice for a clergyman. For it were these qualities of the chaplain which charmed the author when he  delivered his sermon.</a:t>
            </a:r>
          </a:p>
          <a:p>
            <a:r>
              <a:rPr lang="en-IN" dirty="0" smtClean="0"/>
              <a:t>The author makes a beautiful comparison when he remarks that a sermon delivered in this manner ii like a poem recited by a graceful actor.</a:t>
            </a:r>
          </a:p>
        </p:txBody>
      </p:sp>
      <p:sp>
        <p:nvSpPr>
          <p:cNvPr id="2" name="Title 1"/>
          <p:cNvSpPr>
            <a:spLocks noGrp="1"/>
          </p:cNvSpPr>
          <p:nvPr>
            <p:ph type="title"/>
          </p:nvPr>
        </p:nvSpPr>
        <p:spPr/>
        <p:txBody>
          <a:bodyPr>
            <a:normAutofit fontScale="90000"/>
          </a:bodyPr>
          <a:lstStyle/>
          <a:p>
            <a:r>
              <a:rPr lang="en-IN" dirty="0" smtClean="0"/>
              <a:t>The chaplain at the pulpit</a:t>
            </a:r>
            <a:br>
              <a:rPr lang="en-IN" dirty="0" smtClean="0"/>
            </a:br>
            <a:r>
              <a:rPr lang="en-IN" dirty="0" smtClean="0"/>
              <a:t>( 7</a:t>
            </a:r>
            <a:r>
              <a:rPr lang="en-IN" baseline="30000" dirty="0" smtClean="0"/>
              <a:t>th</a:t>
            </a:r>
            <a:r>
              <a:rPr lang="en-IN" dirty="0" smtClean="0"/>
              <a:t> paragraph)</a:t>
            </a:r>
            <a:br>
              <a:rPr lang="en-IN" dirty="0" smtClean="0"/>
            </a:b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14</a:t>
            </a:fld>
            <a:endParaRPr lang="en-I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The author concludes by recommending that all country clergymen should follow this example .</a:t>
            </a:r>
          </a:p>
          <a:p>
            <a:r>
              <a:rPr lang="en-IN" dirty="0" smtClean="0"/>
              <a:t>Instead of wasting their energies on composing difficult compositions of their own, the author advises that they should engage their qualities in delivering sermons penned by greater masters.</a:t>
            </a:r>
          </a:p>
          <a:p>
            <a:r>
              <a:rPr lang="en-IN" dirty="0" smtClean="0"/>
              <a:t>This would not only be easier for them for would be more useful to the people.</a:t>
            </a:r>
            <a:endParaRPr lang="en-IN" dirty="0"/>
          </a:p>
        </p:txBody>
      </p:sp>
      <p:sp>
        <p:nvSpPr>
          <p:cNvPr id="2" name="Title 1"/>
          <p:cNvSpPr>
            <a:spLocks noGrp="1"/>
          </p:cNvSpPr>
          <p:nvPr>
            <p:ph type="title"/>
          </p:nvPr>
        </p:nvSpPr>
        <p:spPr/>
        <p:txBody>
          <a:bodyPr/>
          <a:lstStyle/>
          <a:p>
            <a:r>
              <a:rPr lang="en-IN" dirty="0" smtClean="0"/>
              <a:t>Conclusion</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15</a:t>
            </a:fld>
            <a:endParaRPr lang="en-I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054617"/>
          </a:xfrm>
        </p:spPr>
        <p:txBody>
          <a:bodyPr>
            <a:normAutofit/>
          </a:bodyPr>
          <a:lstStyle/>
          <a:p>
            <a:r>
              <a:rPr lang="en-IN" sz="2800" dirty="0" smtClean="0"/>
              <a:t>Describe the author’s experience at Sir Roger’s house.</a:t>
            </a:r>
          </a:p>
          <a:p>
            <a:r>
              <a:rPr lang="en-IN" sz="2800" dirty="0" smtClean="0"/>
              <a:t>Whom does the author refer to as Sir Roger’s family? Why does he call them as “sober and staid persons”?</a:t>
            </a:r>
          </a:p>
          <a:p>
            <a:r>
              <a:rPr lang="en-IN" sz="2800" dirty="0" smtClean="0"/>
              <a:t>Describe Sir Roger’s family and his relation with them.</a:t>
            </a:r>
          </a:p>
          <a:p>
            <a:r>
              <a:rPr lang="en-IN" sz="2800" dirty="0" smtClean="0"/>
              <a:t>Describe the qualities necessary for a chaplain according to Sir Roger.</a:t>
            </a:r>
          </a:p>
          <a:p>
            <a:r>
              <a:rPr lang="en-IN" sz="2800" dirty="0" smtClean="0"/>
              <a:t>Discuss the character of Sir Roger.</a:t>
            </a:r>
          </a:p>
          <a:p>
            <a:r>
              <a:rPr lang="en-IN" sz="2800" dirty="0" smtClean="0"/>
              <a:t>Discuss Addison as a periodical essayist.</a:t>
            </a:r>
            <a:endParaRPr lang="en-IN" dirty="0" smtClean="0"/>
          </a:p>
          <a:p>
            <a:endParaRPr lang="en-IN" dirty="0" smtClean="0"/>
          </a:p>
          <a:p>
            <a:endParaRPr lang="en-IN" dirty="0" smtClean="0"/>
          </a:p>
          <a:p>
            <a:endParaRPr lang="en-IN" dirty="0" smtClean="0"/>
          </a:p>
          <a:p>
            <a:endParaRPr lang="en-IN" dirty="0"/>
          </a:p>
        </p:txBody>
      </p:sp>
      <p:sp>
        <p:nvSpPr>
          <p:cNvPr id="2" name="Title 1"/>
          <p:cNvSpPr>
            <a:spLocks noGrp="1"/>
          </p:cNvSpPr>
          <p:nvPr>
            <p:ph type="title"/>
          </p:nvPr>
        </p:nvSpPr>
        <p:spPr>
          <a:xfrm>
            <a:off x="457200" y="274638"/>
            <a:ext cx="8229600" cy="654032"/>
          </a:xfrm>
        </p:spPr>
        <p:txBody>
          <a:bodyPr>
            <a:normAutofit fontScale="90000"/>
          </a:bodyPr>
          <a:lstStyle/>
          <a:p>
            <a:r>
              <a:rPr lang="en-IN" dirty="0" smtClean="0"/>
              <a:t>Textual Questions</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16</a:t>
            </a:fld>
            <a:endParaRPr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The periodical essay was a new literary form that emerged during the early part of the 18</a:t>
            </a:r>
            <a:r>
              <a:rPr lang="en-IN" baseline="30000" dirty="0" smtClean="0"/>
              <a:t>th</a:t>
            </a:r>
            <a:r>
              <a:rPr lang="en-IN" dirty="0" smtClean="0"/>
              <a:t> century.</a:t>
            </a:r>
          </a:p>
          <a:p>
            <a:r>
              <a:rPr lang="en-IN" dirty="0" smtClean="0"/>
              <a:t>These essays appeared in affordable publications that came out regularly, usually two or three times a week.</a:t>
            </a:r>
          </a:p>
          <a:p>
            <a:r>
              <a:rPr lang="en-IN" dirty="0" smtClean="0"/>
              <a:t> They did not consist of medley of information and news, but comprised of a single essay usually on specific theme.</a:t>
            </a:r>
            <a:endParaRPr lang="en-IN" dirty="0"/>
          </a:p>
        </p:txBody>
      </p:sp>
      <p:sp>
        <p:nvSpPr>
          <p:cNvPr id="2" name="Title 1"/>
          <p:cNvSpPr>
            <a:spLocks noGrp="1"/>
          </p:cNvSpPr>
          <p:nvPr>
            <p:ph type="title"/>
          </p:nvPr>
        </p:nvSpPr>
        <p:spPr/>
        <p:txBody>
          <a:bodyPr/>
          <a:lstStyle/>
          <a:p>
            <a:r>
              <a:rPr lang="en-IN" dirty="0" smtClean="0"/>
              <a:t>The Periodical Essay</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2</a:t>
            </a:fld>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i="1" dirty="0" smtClean="0"/>
              <a:t>The </a:t>
            </a:r>
            <a:r>
              <a:rPr lang="en-IN" i="1" dirty="0" err="1" smtClean="0"/>
              <a:t>Tatlar</a:t>
            </a:r>
            <a:r>
              <a:rPr lang="en-IN" i="1" dirty="0" smtClean="0"/>
              <a:t> </a:t>
            </a:r>
            <a:r>
              <a:rPr lang="en-IN" dirty="0" smtClean="0"/>
              <a:t>and </a:t>
            </a:r>
            <a:r>
              <a:rPr lang="en-IN" i="1" dirty="0"/>
              <a:t>T</a:t>
            </a:r>
            <a:r>
              <a:rPr lang="en-IN" i="1" dirty="0" smtClean="0"/>
              <a:t>he Spectator  </a:t>
            </a:r>
            <a:r>
              <a:rPr lang="en-IN" dirty="0" smtClean="0"/>
              <a:t>were the most popular and influential periodicals of the time</a:t>
            </a:r>
          </a:p>
          <a:p>
            <a:r>
              <a:rPr lang="en-IN" dirty="0" smtClean="0"/>
              <a:t>The </a:t>
            </a:r>
            <a:r>
              <a:rPr lang="en-IN" dirty="0" err="1" smtClean="0"/>
              <a:t>Tatlar</a:t>
            </a:r>
            <a:r>
              <a:rPr lang="en-IN" dirty="0" smtClean="0"/>
              <a:t> was started by Richard Steele in April 1709 appearing three times a week until January 1711</a:t>
            </a:r>
          </a:p>
          <a:p>
            <a:r>
              <a:rPr lang="en-IN" dirty="0" smtClean="0"/>
              <a:t>Two months after </a:t>
            </a:r>
            <a:r>
              <a:rPr lang="en-IN" i="1" dirty="0" smtClean="0"/>
              <a:t>The </a:t>
            </a:r>
            <a:r>
              <a:rPr lang="en-IN" i="1" dirty="0" err="1" smtClean="0"/>
              <a:t>Tatlar</a:t>
            </a:r>
            <a:r>
              <a:rPr lang="en-IN" i="1" dirty="0" smtClean="0"/>
              <a:t> </a:t>
            </a:r>
            <a:r>
              <a:rPr lang="en-IN" dirty="0" smtClean="0"/>
              <a:t>ceased publication, Addison and Steele launched the brilliant periodical </a:t>
            </a:r>
            <a:r>
              <a:rPr lang="en-IN" i="1" dirty="0" smtClean="0"/>
              <a:t>The Spectator </a:t>
            </a:r>
            <a:r>
              <a:rPr lang="en-IN" dirty="0" smtClean="0"/>
              <a:t> which continued till December, 1712.</a:t>
            </a:r>
            <a:endParaRPr lang="en-IN" dirty="0"/>
          </a:p>
        </p:txBody>
      </p:sp>
      <p:sp>
        <p:nvSpPr>
          <p:cNvPr id="2" name="Title 1"/>
          <p:cNvSpPr>
            <a:spLocks noGrp="1"/>
          </p:cNvSpPr>
          <p:nvPr>
            <p:ph type="title"/>
          </p:nvPr>
        </p:nvSpPr>
        <p:spPr/>
        <p:txBody>
          <a:bodyPr/>
          <a:lstStyle/>
          <a:p>
            <a:r>
              <a:rPr lang="en-IN" i="1" dirty="0" smtClean="0"/>
              <a:t>The </a:t>
            </a:r>
            <a:r>
              <a:rPr lang="en-IN" i="1" dirty="0" err="1" smtClean="0"/>
              <a:t>Tatlar</a:t>
            </a:r>
            <a:r>
              <a:rPr lang="en-IN" i="1" dirty="0" smtClean="0"/>
              <a:t> </a:t>
            </a:r>
            <a:r>
              <a:rPr lang="en-IN" dirty="0" smtClean="0"/>
              <a:t>and </a:t>
            </a:r>
            <a:r>
              <a:rPr lang="en-IN" i="1" dirty="0" smtClean="0"/>
              <a:t>The Spectator</a:t>
            </a:r>
            <a:endParaRPr lang="en-IN" i="1"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3</a:t>
            </a:fld>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The essay ‘Sir Roger at Home’ is taken from the periodical </a:t>
            </a:r>
            <a:r>
              <a:rPr lang="en-IN" i="1" dirty="0" smtClean="0"/>
              <a:t>The Spectator</a:t>
            </a:r>
          </a:p>
          <a:p>
            <a:r>
              <a:rPr lang="en-IN" dirty="0" smtClean="0"/>
              <a:t>Addison created an imaginary club called Spectator Club whose members extolled the authors’ own ideas about society</a:t>
            </a:r>
          </a:p>
          <a:p>
            <a:r>
              <a:rPr lang="en-IN" dirty="0" smtClean="0"/>
              <a:t>These members included representatives of commerce, the army, the town and the county gentry</a:t>
            </a:r>
            <a:endParaRPr lang="en-IN" dirty="0"/>
          </a:p>
        </p:txBody>
      </p:sp>
      <p:sp>
        <p:nvSpPr>
          <p:cNvPr id="2" name="Title 1"/>
          <p:cNvSpPr>
            <a:spLocks noGrp="1"/>
          </p:cNvSpPr>
          <p:nvPr>
            <p:ph type="title"/>
          </p:nvPr>
        </p:nvSpPr>
        <p:spPr/>
        <p:txBody>
          <a:bodyPr/>
          <a:lstStyle/>
          <a:p>
            <a:r>
              <a:rPr lang="en-IN" dirty="0" smtClean="0"/>
              <a:t>Sir Roger at Home</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4</a:t>
            </a:fld>
            <a:endParaRPr lang="en-I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Sir Roger is the most popular and lovable character of the club created by Addison. </a:t>
            </a:r>
          </a:p>
          <a:p>
            <a:r>
              <a:rPr lang="en-IN" dirty="0" smtClean="0"/>
              <a:t>He was a baronet of Worcestershire and was meant to represent a typical landed gentry</a:t>
            </a:r>
          </a:p>
          <a:p>
            <a:r>
              <a:rPr lang="en-IN" dirty="0" smtClean="0"/>
              <a:t>On account of his cheerful nature and kind disposition, he was loved by all.</a:t>
            </a:r>
          </a:p>
          <a:p>
            <a:r>
              <a:rPr lang="en-IN" dirty="0" smtClean="0"/>
              <a:t>He was a </a:t>
            </a:r>
            <a:r>
              <a:rPr lang="en-IN" dirty="0" err="1" smtClean="0"/>
              <a:t>humourist</a:t>
            </a:r>
            <a:r>
              <a:rPr lang="en-IN" dirty="0" smtClean="0"/>
              <a:t> and his virtues and imperfections were tinged with a certain extravagance which made him more agreeable.</a:t>
            </a:r>
          </a:p>
          <a:p>
            <a:endParaRPr lang="en-IN" dirty="0"/>
          </a:p>
        </p:txBody>
      </p:sp>
      <p:sp>
        <p:nvSpPr>
          <p:cNvPr id="2" name="Title 1"/>
          <p:cNvSpPr>
            <a:spLocks noGrp="1"/>
          </p:cNvSpPr>
          <p:nvPr>
            <p:ph type="title"/>
          </p:nvPr>
        </p:nvSpPr>
        <p:spPr/>
        <p:txBody>
          <a:bodyPr>
            <a:normAutofit fontScale="90000"/>
          </a:bodyPr>
          <a:lstStyle/>
          <a:p>
            <a:r>
              <a:rPr lang="en-IN" dirty="0" smtClean="0"/>
              <a:t>Character of Sir Roger de </a:t>
            </a:r>
            <a:r>
              <a:rPr lang="en-IN" dirty="0" err="1" smtClean="0"/>
              <a:t>Coverley</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5</a:t>
            </a:fld>
            <a:endParaRPr lang="en-I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The author begins by remarking that since he had often been invited to spend a month or two with Sir Roger in his country house, he decided to accompany him the previous week to Worcestershire.</a:t>
            </a:r>
          </a:p>
          <a:p>
            <a:r>
              <a:rPr lang="en-IN" dirty="0" smtClean="0"/>
              <a:t>Sir Roger had been a perfect host and gave the author  privacy and freedom to spend his time the way he wanted</a:t>
            </a:r>
          </a:p>
          <a:p>
            <a:endParaRPr lang="en-IN" dirty="0"/>
          </a:p>
        </p:txBody>
      </p:sp>
      <p:sp>
        <p:nvSpPr>
          <p:cNvPr id="2" name="Title 1"/>
          <p:cNvSpPr>
            <a:spLocks noGrp="1"/>
          </p:cNvSpPr>
          <p:nvPr>
            <p:ph type="title"/>
          </p:nvPr>
        </p:nvSpPr>
        <p:spPr/>
        <p:txBody>
          <a:bodyPr>
            <a:normAutofit fontScale="90000"/>
          </a:bodyPr>
          <a:lstStyle/>
          <a:p>
            <a:r>
              <a:rPr lang="en-IN" dirty="0" smtClean="0"/>
              <a:t>Summary of the essay</a:t>
            </a:r>
            <a:br>
              <a:rPr lang="en-IN" dirty="0" smtClean="0"/>
            </a:br>
            <a:r>
              <a:rPr lang="en-IN" dirty="0" smtClean="0"/>
              <a:t>Introduction( 1</a:t>
            </a:r>
            <a:r>
              <a:rPr lang="en-IN" baseline="30000" dirty="0" smtClean="0"/>
              <a:t>st</a:t>
            </a:r>
            <a:r>
              <a:rPr lang="en-IN" dirty="0" smtClean="0"/>
              <a:t> paragraph)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6</a:t>
            </a:fld>
            <a:endParaRPr lang="en-I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IN" dirty="0" smtClean="0"/>
              <a:t>The author describes Sir Roger’s family . Sir Roger never married and considered his domestic helpers as family members. Sir Roger is described as ‘the best master in the world’ as he is highly sympathetic, considerate and compassionate towards his servants</a:t>
            </a:r>
          </a:p>
          <a:p>
            <a:r>
              <a:rPr lang="en-IN" dirty="0" smtClean="0"/>
              <a:t>The author refers to the servants as ‘sober and staid’ ( solemn and respectable) persons because of their appearance and behaviour. They have never left their master and have grown old with him</a:t>
            </a:r>
          </a:p>
        </p:txBody>
      </p:sp>
      <p:sp>
        <p:nvSpPr>
          <p:cNvPr id="2" name="Title 1"/>
          <p:cNvSpPr>
            <a:spLocks noGrp="1"/>
          </p:cNvSpPr>
          <p:nvPr>
            <p:ph type="title"/>
          </p:nvPr>
        </p:nvSpPr>
        <p:spPr/>
        <p:txBody>
          <a:bodyPr>
            <a:normAutofit fontScale="90000"/>
          </a:bodyPr>
          <a:lstStyle/>
          <a:p>
            <a:r>
              <a:rPr lang="en-IN" dirty="0" smtClean="0"/>
              <a:t>Sir Roger’s family</a:t>
            </a:r>
            <a:br>
              <a:rPr lang="en-IN" dirty="0" smtClean="0"/>
            </a:br>
            <a:r>
              <a:rPr lang="en-IN" dirty="0" smtClean="0"/>
              <a:t>(2</a:t>
            </a:r>
            <a:r>
              <a:rPr lang="en-IN" baseline="30000" dirty="0" smtClean="0"/>
              <a:t>nd</a:t>
            </a:r>
            <a:r>
              <a:rPr lang="en-IN" dirty="0" smtClean="0"/>
              <a:t> paragraph)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7</a:t>
            </a:fld>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dirty="0" smtClean="0"/>
              <a:t>Sir Roger’s valet( personal attendant) looked like his brother, his butler was grey haired, his groom ( one who looked after horses) was one of the gravest man that the author saw and the coachman looked like a member of the legislature.</a:t>
            </a:r>
          </a:p>
          <a:p>
            <a:r>
              <a:rPr lang="en-IN" dirty="0" smtClean="0"/>
              <a:t>Even Sir Roger’s dog had grown old but was looked after with great care and tenderness though he was currently useless.</a:t>
            </a:r>
            <a:endParaRPr lang="en-IN" dirty="0"/>
          </a:p>
        </p:txBody>
      </p:sp>
      <p:sp>
        <p:nvSpPr>
          <p:cNvPr id="3" name="Title 2"/>
          <p:cNvSpPr>
            <a:spLocks noGrp="1"/>
          </p:cNvSpPr>
          <p:nvPr>
            <p:ph type="title"/>
          </p:nvPr>
        </p:nvSpPr>
        <p:spPr/>
        <p:txBody>
          <a:bodyPr/>
          <a:lstStyle/>
          <a:p>
            <a:r>
              <a:rPr lang="en-IN" dirty="0" smtClean="0"/>
              <a:t>2</a:t>
            </a:r>
            <a:r>
              <a:rPr lang="en-IN" baseline="30000" dirty="0" smtClean="0"/>
              <a:t>nd</a:t>
            </a:r>
            <a:r>
              <a:rPr lang="en-IN" dirty="0" smtClean="0"/>
              <a:t> paragraph (continued)</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8</a:t>
            </a:fld>
            <a:endParaRPr lang="en-I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The author describes the mutual love and respect between Sir Roger and his servants</a:t>
            </a:r>
          </a:p>
          <a:p>
            <a:r>
              <a:rPr lang="en-IN" dirty="0" smtClean="0"/>
              <a:t> Sir Roger’s visit to his country house brought great cheer and happiness to his servants.</a:t>
            </a:r>
          </a:p>
          <a:p>
            <a:r>
              <a:rPr lang="en-IN" dirty="0" smtClean="0"/>
              <a:t>Sir Roger also enquired about the affairs of the house with a mixture of the father and the master.</a:t>
            </a:r>
          </a:p>
          <a:p>
            <a:r>
              <a:rPr lang="en-IN" dirty="0" smtClean="0"/>
              <a:t>  His humanity and good nature endeared him to all. Any sign of sickness or discomfort in him brought concern to his servants.</a:t>
            </a:r>
          </a:p>
          <a:p>
            <a:endParaRPr lang="en-IN" dirty="0"/>
          </a:p>
        </p:txBody>
      </p:sp>
      <p:sp>
        <p:nvSpPr>
          <p:cNvPr id="2" name="Title 1"/>
          <p:cNvSpPr>
            <a:spLocks noGrp="1"/>
          </p:cNvSpPr>
          <p:nvPr>
            <p:ph type="title"/>
          </p:nvPr>
        </p:nvSpPr>
        <p:spPr/>
        <p:txBody>
          <a:bodyPr>
            <a:normAutofit fontScale="90000"/>
          </a:bodyPr>
          <a:lstStyle/>
          <a:p>
            <a:r>
              <a:rPr lang="en-IN" dirty="0" smtClean="0"/>
              <a:t>Sir Roger’s relation with his domestics (3</a:t>
            </a:r>
            <a:r>
              <a:rPr lang="en-IN" baseline="30000" dirty="0" smtClean="0"/>
              <a:t>rd</a:t>
            </a:r>
            <a:r>
              <a:rPr lang="en-IN" dirty="0" smtClean="0"/>
              <a:t> paragraph)</a:t>
            </a:r>
            <a:endParaRPr lang="en-IN" dirty="0"/>
          </a:p>
        </p:txBody>
      </p:sp>
      <p:sp>
        <p:nvSpPr>
          <p:cNvPr id="4" name="Slide Number Placeholder 3"/>
          <p:cNvSpPr>
            <a:spLocks noGrp="1"/>
          </p:cNvSpPr>
          <p:nvPr>
            <p:ph type="sldNum" sz="quarter" idx="12"/>
          </p:nvPr>
        </p:nvSpPr>
        <p:spPr/>
        <p:txBody>
          <a:bodyPr/>
          <a:lstStyle/>
          <a:p>
            <a:fld id="{7894777D-1778-4880-B6CF-87202223B004}" type="slidenum">
              <a:rPr lang="en-IN" smtClean="0"/>
              <a:pPr/>
              <a:t>9</a:t>
            </a:fld>
            <a:endParaRPr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512</TotalTime>
  <Words>1147</Words>
  <Application>Microsoft Office PowerPoint</Application>
  <PresentationFormat>On-screen Show (4:3)</PresentationFormat>
  <Paragraphs>83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Sir Roger at Home By Joseph Addison</vt:lpstr>
      <vt:lpstr>The Periodical Essay</vt:lpstr>
      <vt:lpstr>The Tatlar and The Spectator</vt:lpstr>
      <vt:lpstr>Sir Roger at Home</vt:lpstr>
      <vt:lpstr>Character of Sir Roger de Coverley</vt:lpstr>
      <vt:lpstr>Summary of the essay Introduction( 1st paragraph)</vt:lpstr>
      <vt:lpstr>Sir Roger’s family (2nd paragraph)</vt:lpstr>
      <vt:lpstr>2nd paragraph (continued)</vt:lpstr>
      <vt:lpstr>Sir Roger’s relation with his domestics (3rd paragraph)</vt:lpstr>
      <vt:lpstr>The Butler and the Chaplain ( 4th and 5th paragraph)</vt:lpstr>
      <vt:lpstr>The Chaplain (6th paragraph)</vt:lpstr>
      <vt:lpstr>6th paragraph ( continued)</vt:lpstr>
      <vt:lpstr>6th paragraph (continued)</vt:lpstr>
      <vt:lpstr>The chaplain at the pulpit ( 7th paragraph) </vt:lpstr>
      <vt:lpstr>Conclusion</vt:lpstr>
      <vt:lpstr>Textual Questions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 Roger at Home By Joseph Addison</dc:title>
  <dc:creator>KAKATI</dc:creator>
  <cp:lastModifiedBy>KAKATI</cp:lastModifiedBy>
  <cp:revision>51</cp:revision>
  <dcterms:created xsi:type="dcterms:W3CDTF">2020-05-12T04:51:47Z</dcterms:created>
  <dcterms:modified xsi:type="dcterms:W3CDTF">2020-05-13T04:04:38Z</dcterms:modified>
</cp:coreProperties>
</file>