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40F1C3-DDDF-481C-ACA5-A8E7CD1C1C7C}" type="datetimeFigureOut">
              <a:rPr lang="en-US" smtClean="0"/>
              <a:t>5/14/2020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8748E9-FAA4-4F6D-8652-E2D01A0385DA}"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1B237C9-8D45-408D-A287-36D6C9E25C0C}" type="datetime1">
              <a:rPr lang="en-US" smtClean="0"/>
              <a:t>5/14/2020</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57959D-A9E9-4E75-ADA7-2DDCB2604B9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1533393-C2A0-4961-91F2-7C3E277EA6C3}" type="datetime1">
              <a:rPr lang="en-US" smtClean="0"/>
              <a:t>5/14/2020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557959D-A9E9-4E75-ADA7-2DDCB2604B9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ACE114-8065-4E9E-BFEB-5F47C87F4915}" type="datetime1">
              <a:rPr lang="en-US" smtClean="0"/>
              <a:t>5/14/2020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557959D-A9E9-4E75-ADA7-2DDCB2604B9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27A77A-9F15-4081-AF75-A35EEAD3F56C}" type="datetime1">
              <a:rPr lang="en-US" smtClean="0"/>
              <a:t>5/14/2020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557959D-A9E9-4E75-ADA7-2DDCB2604B9B}"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BFA8288-C624-4CD5-A60E-83A751070BE9}" type="datetime1">
              <a:rPr lang="en-US" smtClean="0"/>
              <a:t>5/14/2020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557959D-A9E9-4E75-ADA7-2DDCB2604B9B}" type="slidenum">
              <a:rPr lang="en-IN" smtClean="0"/>
              <a:pPr/>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28B328-F4A4-4276-9CC4-372FB2A666BD}" type="datetime1">
              <a:rPr lang="en-US" smtClean="0"/>
              <a:t>5/14/2020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557959D-A9E9-4E75-ADA7-2DDCB2604B9B}"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B04CD6A-148B-41CB-A4B4-32E65D9575E5}" type="datetime1">
              <a:rPr lang="en-US" smtClean="0"/>
              <a:t>5/14/2020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8557959D-A9E9-4E75-ADA7-2DDCB2604B9B}"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6A18954-A8A2-44EC-A363-9EC3095974FC}" type="datetime1">
              <a:rPr lang="en-US" smtClean="0"/>
              <a:t>5/14/2020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8557959D-A9E9-4E75-ADA7-2DDCB2604B9B}"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CAF3955-4DBF-411D-A41D-90F1E288E475}" type="datetime1">
              <a:rPr lang="en-US" smtClean="0"/>
              <a:t>5/14/2020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8557959D-A9E9-4E75-ADA7-2DDCB2604B9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E5F3ECD-21DF-431F-8385-FBDC469B6DB1}" type="datetime1">
              <a:rPr lang="en-US" smtClean="0"/>
              <a:t>5/14/2020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8557959D-A9E9-4E75-ADA7-2DDCB2604B9B}"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66F9AE3-F283-489C-BFAE-36EF541A5733}" type="datetime1">
              <a:rPr lang="en-US" smtClean="0"/>
              <a:t>5/14/2020</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57959D-A9E9-4E75-ADA7-2DDCB2604B9B}" type="slidenum">
              <a:rPr lang="en-IN" smtClean="0"/>
              <a:pPr/>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B0BC38B-327E-4EF0-8F1A-8085071EB8F3}" type="datetime1">
              <a:rPr lang="en-US" smtClean="0"/>
              <a:t>5/14/2020</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57959D-A9E9-4E75-ADA7-2DDCB2604B9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00109"/>
            <a:ext cx="7772400" cy="2000263"/>
          </a:xfrm>
        </p:spPr>
        <p:txBody>
          <a:bodyPr/>
          <a:lstStyle/>
          <a:p>
            <a:r>
              <a:rPr lang="en-IN" b="1" u="sng" dirty="0" smtClean="0"/>
              <a:t>Harlem</a:t>
            </a:r>
            <a:r>
              <a:rPr lang="en-IN" dirty="0" smtClean="0"/>
              <a:t/>
            </a:r>
            <a:br>
              <a:rPr lang="en-IN" dirty="0" smtClean="0"/>
            </a:br>
            <a:r>
              <a:rPr lang="en-IN" dirty="0" smtClean="0"/>
              <a:t>By Langston Hughes</a:t>
            </a:r>
            <a:endParaRPr lang="en-IN" dirty="0"/>
          </a:p>
        </p:txBody>
      </p:sp>
      <p:sp>
        <p:nvSpPr>
          <p:cNvPr id="3" name="Subtitle 2"/>
          <p:cNvSpPr>
            <a:spLocks noGrp="1"/>
          </p:cNvSpPr>
          <p:nvPr>
            <p:ph type="subTitle" idx="1"/>
          </p:nvPr>
        </p:nvSpPr>
        <p:spPr/>
        <p:txBody>
          <a:bodyPr>
            <a:normAutofit fontScale="92500" lnSpcReduction="20000"/>
          </a:bodyPr>
          <a:lstStyle/>
          <a:p>
            <a:r>
              <a:rPr lang="en-IN" dirty="0" smtClean="0"/>
              <a:t>2</a:t>
            </a:r>
            <a:r>
              <a:rPr lang="en-IN" baseline="30000" dirty="0" smtClean="0"/>
              <a:t>nd</a:t>
            </a:r>
            <a:r>
              <a:rPr lang="en-IN" dirty="0" smtClean="0"/>
              <a:t> semester English (Regular Course)</a:t>
            </a:r>
          </a:p>
          <a:p>
            <a:r>
              <a:rPr lang="en-IN" dirty="0" smtClean="0"/>
              <a:t>Prepared by </a:t>
            </a:r>
          </a:p>
          <a:p>
            <a:r>
              <a:rPr lang="en-IN" dirty="0" smtClean="0"/>
              <a:t>Dr. </a:t>
            </a:r>
            <a:r>
              <a:rPr lang="en-IN" dirty="0" err="1" smtClean="0"/>
              <a:t>S.Nath</a:t>
            </a:r>
            <a:endParaRPr lang="en-IN"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1</a:t>
            </a:fld>
            <a:endParaRPr lang="en-I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dirty="0" smtClean="0"/>
              <a:t>During the time Hughes was writing, slavery had been over for sixty years. But the blacks still faced extreme inequality in the form of racial discrimination, disenfranchisement and racial segregation in America.</a:t>
            </a:r>
          </a:p>
          <a:p>
            <a:r>
              <a:rPr lang="en-IN" dirty="0" smtClean="0"/>
              <a:t>The dream of equality had been deferred and the message that the poet is trying to give is that when dreams are deferred, there will be unforeseen consequences not only for the dreamers but also for those denying the dream.</a:t>
            </a:r>
            <a:endParaRPr lang="en-IN" dirty="0"/>
          </a:p>
        </p:txBody>
      </p:sp>
      <p:sp>
        <p:nvSpPr>
          <p:cNvPr id="2" name="Title 1"/>
          <p:cNvSpPr>
            <a:spLocks noGrp="1"/>
          </p:cNvSpPr>
          <p:nvPr>
            <p:ph type="title"/>
          </p:nvPr>
        </p:nvSpPr>
        <p:spPr/>
        <p:txBody>
          <a:bodyPr/>
          <a:lstStyle/>
          <a:p>
            <a:r>
              <a:rPr lang="en-IN" dirty="0" smtClean="0"/>
              <a:t>Conclusion</a:t>
            </a:r>
            <a:endParaRPr lang="en-IN"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10</a:t>
            </a:fld>
            <a:endParaRPr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dirty="0" smtClean="0"/>
              <a:t>What happens when dreams are deferred according to the poet?</a:t>
            </a:r>
          </a:p>
          <a:p>
            <a:r>
              <a:rPr lang="en-IN" dirty="0" smtClean="0"/>
              <a:t>What is the ‘dream’ that the poet refers to?</a:t>
            </a:r>
          </a:p>
          <a:p>
            <a:r>
              <a:rPr lang="en-IN" dirty="0" smtClean="0"/>
              <a:t>Discuss Hughes’ use of imagery in the poem</a:t>
            </a:r>
          </a:p>
          <a:p>
            <a:r>
              <a:rPr lang="en-IN" dirty="0" smtClean="0"/>
              <a:t>Discuss the theme of the poem</a:t>
            </a:r>
          </a:p>
          <a:p>
            <a:r>
              <a:rPr lang="en-IN" dirty="0" smtClean="0"/>
              <a:t>Discuss how the poem deals with the black experience in America.</a:t>
            </a:r>
          </a:p>
          <a:p>
            <a:r>
              <a:rPr lang="en-IN" dirty="0" smtClean="0"/>
              <a:t>How is the idea of dream deferred related to issues of colour and racism in the context </a:t>
            </a:r>
            <a:r>
              <a:rPr lang="en-IN" smtClean="0"/>
              <a:t>of America?</a:t>
            </a:r>
            <a:endParaRPr lang="en-IN" dirty="0" smtClean="0"/>
          </a:p>
          <a:p>
            <a:endParaRPr lang="en-IN" dirty="0"/>
          </a:p>
        </p:txBody>
      </p:sp>
      <p:sp>
        <p:nvSpPr>
          <p:cNvPr id="2" name="Title 1"/>
          <p:cNvSpPr>
            <a:spLocks noGrp="1"/>
          </p:cNvSpPr>
          <p:nvPr>
            <p:ph type="title"/>
          </p:nvPr>
        </p:nvSpPr>
        <p:spPr/>
        <p:txBody>
          <a:bodyPr/>
          <a:lstStyle/>
          <a:p>
            <a:r>
              <a:rPr lang="en-IN" dirty="0" smtClean="0"/>
              <a:t>Textual Questions</a:t>
            </a:r>
            <a:endParaRPr lang="en-IN"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11</a:t>
            </a:fld>
            <a:endParaRPr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IN" dirty="0" smtClean="0"/>
              <a:t>Langston Hughes ( 1901-1967) was an American poet, social activist, playwright, novelist</a:t>
            </a:r>
            <a:r>
              <a:rPr lang="en-IN" dirty="0"/>
              <a:t> </a:t>
            </a:r>
            <a:r>
              <a:rPr lang="en-IN" dirty="0" smtClean="0"/>
              <a:t>and columnist.</a:t>
            </a:r>
          </a:p>
          <a:p>
            <a:pPr algn="just"/>
            <a:r>
              <a:rPr lang="en-IN" dirty="0" smtClean="0"/>
              <a:t>He was a central figure in the Harlem Renaissance, the flowering of black intellectual, literary, and artistic life that took place in the 1920s in a number of American cities, particularly Harlem.</a:t>
            </a:r>
          </a:p>
          <a:p>
            <a:pPr algn="just"/>
            <a:r>
              <a:rPr lang="en-IN" dirty="0" smtClean="0"/>
              <a:t>He sought to honestly portray the frustrations and hardships of working class black lives who were often denied the opportunity of being a part of the American Dream and were victims of racial discrimination</a:t>
            </a:r>
          </a:p>
        </p:txBody>
      </p:sp>
      <p:sp>
        <p:nvSpPr>
          <p:cNvPr id="2" name="Title 1"/>
          <p:cNvSpPr>
            <a:spLocks noGrp="1"/>
          </p:cNvSpPr>
          <p:nvPr>
            <p:ph type="title"/>
          </p:nvPr>
        </p:nvSpPr>
        <p:spPr>
          <a:xfrm>
            <a:off x="457200" y="274638"/>
            <a:ext cx="8229600" cy="796908"/>
          </a:xfrm>
        </p:spPr>
        <p:txBody>
          <a:bodyPr>
            <a:normAutofit/>
          </a:bodyPr>
          <a:lstStyle/>
          <a:p>
            <a:pPr algn="ctr"/>
            <a:r>
              <a:rPr lang="en-IN" sz="3200" dirty="0" smtClean="0"/>
              <a:t>About the Poet</a:t>
            </a:r>
            <a:endParaRPr lang="en-IN" sz="3200"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2</a:t>
            </a:fld>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IN" dirty="0" smtClean="0"/>
              <a:t>The poem </a:t>
            </a:r>
            <a:r>
              <a:rPr lang="en-IN" i="1" dirty="0" smtClean="0"/>
              <a:t>Harlem </a:t>
            </a:r>
            <a:r>
              <a:rPr lang="en-IN" i="1" dirty="0"/>
              <a:t> </a:t>
            </a:r>
            <a:r>
              <a:rPr lang="en-IN" dirty="0" smtClean="0"/>
              <a:t>is one of Hughes’ numerous  poems that relates to the lives of African American people in the USA.</a:t>
            </a:r>
          </a:p>
          <a:p>
            <a:pPr algn="just"/>
            <a:r>
              <a:rPr lang="en-IN" dirty="0" smtClean="0"/>
              <a:t>The short poem poses questions about the aspirations of a people and the consequences that might arise if those dreams and hopes are deferred.</a:t>
            </a:r>
          </a:p>
          <a:p>
            <a:pPr algn="just"/>
            <a:r>
              <a:rPr lang="en-IN" dirty="0" smtClean="0"/>
              <a:t>The poet uses a rhetorical language and vivid imagery to express his thoughts.</a:t>
            </a:r>
            <a:endParaRPr lang="en-IN" dirty="0"/>
          </a:p>
        </p:txBody>
      </p:sp>
      <p:sp>
        <p:nvSpPr>
          <p:cNvPr id="2" name="Title 1"/>
          <p:cNvSpPr>
            <a:spLocks noGrp="1"/>
          </p:cNvSpPr>
          <p:nvPr>
            <p:ph type="title"/>
          </p:nvPr>
        </p:nvSpPr>
        <p:spPr>
          <a:xfrm>
            <a:off x="457200" y="274638"/>
            <a:ext cx="8229600" cy="939784"/>
          </a:xfrm>
        </p:spPr>
        <p:txBody>
          <a:bodyPr>
            <a:noAutofit/>
          </a:bodyPr>
          <a:lstStyle/>
          <a:p>
            <a:pPr algn="ctr"/>
            <a:r>
              <a:rPr lang="en-IN" sz="2800" dirty="0" smtClean="0"/>
              <a:t>Harlem</a:t>
            </a:r>
            <a:br>
              <a:rPr lang="en-IN" sz="2800" dirty="0" smtClean="0"/>
            </a:br>
            <a:r>
              <a:rPr lang="en-IN" sz="2800" dirty="0" smtClean="0"/>
              <a:t>( </a:t>
            </a:r>
            <a:r>
              <a:rPr lang="en-IN" sz="2800" dirty="0" smtClean="0">
                <a:effectLst/>
              </a:rPr>
              <a:t>published</a:t>
            </a:r>
            <a:r>
              <a:rPr lang="en-IN" sz="2800" dirty="0" smtClean="0"/>
              <a:t> in 1951)</a:t>
            </a:r>
            <a:endParaRPr lang="en-IN" sz="2800"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3</a:t>
            </a:fld>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0174"/>
            <a:ext cx="8229600" cy="4929222"/>
          </a:xfrm>
        </p:spPr>
        <p:txBody>
          <a:bodyPr>
            <a:normAutofit fontScale="92500" lnSpcReduction="10000"/>
          </a:bodyPr>
          <a:lstStyle/>
          <a:p>
            <a:pPr algn="just"/>
            <a:r>
              <a:rPr lang="en-IN" dirty="0" smtClean="0"/>
              <a:t>The first line of the poem poses a large, open question that the following sub –questions both answer and extend.</a:t>
            </a:r>
          </a:p>
          <a:p>
            <a:pPr algn="just"/>
            <a:r>
              <a:rPr lang="en-IN" dirty="0" smtClean="0"/>
              <a:t>The ‘dream’ in the line refers to the Black American people’s dream for equality, liberty and fraternity; for opportunity in the land of prosperity; for a respected life and dignified ethnic identity that they fought for during the Civil Rights Movement</a:t>
            </a:r>
          </a:p>
          <a:p>
            <a:pPr algn="just"/>
            <a:r>
              <a:rPr lang="en-IN" dirty="0" smtClean="0"/>
              <a:t>The poem explores the social consequences of such deferred dreams. He imagines it drying up, festering, stinking, crusting over, or finally exploding.</a:t>
            </a:r>
            <a:endParaRPr lang="en-IN" dirty="0"/>
          </a:p>
        </p:txBody>
      </p:sp>
      <p:sp>
        <p:nvSpPr>
          <p:cNvPr id="2" name="Title 1"/>
          <p:cNvSpPr>
            <a:spLocks noGrp="1"/>
          </p:cNvSpPr>
          <p:nvPr>
            <p:ph type="title"/>
          </p:nvPr>
        </p:nvSpPr>
        <p:spPr/>
        <p:txBody>
          <a:bodyPr>
            <a:normAutofit/>
          </a:bodyPr>
          <a:lstStyle/>
          <a:p>
            <a:pPr algn="ctr"/>
            <a:r>
              <a:rPr lang="en-IN" sz="2800" u="sng" dirty="0" smtClean="0"/>
              <a:t>What happens to a dream deferred?</a:t>
            </a:r>
            <a:br>
              <a:rPr lang="en-IN" sz="2800" u="sng" dirty="0" smtClean="0"/>
            </a:br>
            <a:r>
              <a:rPr lang="en-IN" sz="2800" u="sng" dirty="0" smtClean="0"/>
              <a:t>( line 1)</a:t>
            </a:r>
            <a:endParaRPr lang="en-IN" sz="2800" u="sng"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4</a:t>
            </a:fld>
            <a:endParaRPr lang="en-I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229600" cy="4435679"/>
          </a:xfrm>
        </p:spPr>
        <p:txBody>
          <a:bodyPr>
            <a:normAutofit/>
          </a:bodyPr>
          <a:lstStyle/>
          <a:p>
            <a:pPr algn="just"/>
            <a:r>
              <a:rPr lang="en-IN" dirty="0" smtClean="0"/>
              <a:t>The rest of the poem presents a series of questions as an alternative answer to what happens to the fate of a dream when it is postponed</a:t>
            </a:r>
          </a:p>
          <a:p>
            <a:pPr algn="just"/>
            <a:r>
              <a:rPr lang="en-IN" dirty="0" smtClean="0"/>
              <a:t>The first possible answer that the poet gives is that the dream dries up like a raisin.</a:t>
            </a:r>
          </a:p>
          <a:p>
            <a:pPr algn="just"/>
            <a:r>
              <a:rPr lang="en-IN" dirty="0" smtClean="0"/>
              <a:t>The simile compares the original dream to a grape which was round, juicy, green and fresh but since it was neglected it dried up and shrunk into a raisin.</a:t>
            </a:r>
            <a:endParaRPr lang="en-IN" dirty="0"/>
          </a:p>
        </p:txBody>
      </p:sp>
      <p:sp>
        <p:nvSpPr>
          <p:cNvPr id="2" name="Title 1"/>
          <p:cNvSpPr>
            <a:spLocks noGrp="1"/>
          </p:cNvSpPr>
          <p:nvPr>
            <p:ph type="title"/>
          </p:nvPr>
        </p:nvSpPr>
        <p:spPr/>
        <p:txBody>
          <a:bodyPr>
            <a:normAutofit/>
          </a:bodyPr>
          <a:lstStyle/>
          <a:p>
            <a:pPr algn="ctr"/>
            <a:r>
              <a:rPr lang="en-IN" sz="2800" u="sng" dirty="0" smtClean="0"/>
              <a:t>Does it dry up/like a raisin in the sun?</a:t>
            </a:r>
            <a:br>
              <a:rPr lang="en-IN" sz="2800" u="sng" dirty="0" smtClean="0"/>
            </a:br>
            <a:r>
              <a:rPr lang="en-IN" sz="2800" u="sng" dirty="0" smtClean="0"/>
              <a:t>( line2-3)</a:t>
            </a:r>
            <a:endParaRPr lang="en-IN" sz="2800" u="sng" dirty="0"/>
          </a:p>
        </p:txBody>
      </p:sp>
      <p:sp>
        <p:nvSpPr>
          <p:cNvPr id="4" name="Slide Number Placeholder 3"/>
          <p:cNvSpPr>
            <a:spLocks noGrp="1"/>
          </p:cNvSpPr>
          <p:nvPr>
            <p:ph type="sldNum" sz="quarter" idx="12"/>
          </p:nvPr>
        </p:nvSpPr>
        <p:spPr/>
        <p:txBody>
          <a:bodyPr/>
          <a:lstStyle/>
          <a:p>
            <a:fld id="{8557959D-A9E9-4E75-ADA7-2DDCB2604B9B}" type="slidenum">
              <a:rPr lang="en-IN" smtClean="0"/>
              <a:pPr/>
              <a:t>5</a:t>
            </a:fld>
            <a:endParaRPr lang="en-I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IN" sz="2800" dirty="0" smtClean="0"/>
              <a:t>The next alternative that the poet suggest is that of a sore which conveys a sense of infection and pain. </a:t>
            </a:r>
          </a:p>
          <a:p>
            <a:pPr algn="just"/>
            <a:r>
              <a:rPr lang="en-IN" sz="2800" dirty="0" smtClean="0"/>
              <a:t>The simile compares unfulfilled dreams to a longstanding sore( injury) on the body which gathers pus and becomes infected. </a:t>
            </a:r>
          </a:p>
          <a:p>
            <a:pPr algn="just"/>
            <a:r>
              <a:rPr lang="en-IN" sz="2800" dirty="0" smtClean="0"/>
              <a:t>A deferred dream is thus like a painful injury that begins to get infected.</a:t>
            </a:r>
            <a:endParaRPr lang="en-IN" sz="2800" dirty="0"/>
          </a:p>
        </p:txBody>
      </p:sp>
      <p:sp>
        <p:nvSpPr>
          <p:cNvPr id="2" name="Title 1"/>
          <p:cNvSpPr>
            <a:spLocks noGrp="1"/>
          </p:cNvSpPr>
          <p:nvPr>
            <p:ph type="title"/>
          </p:nvPr>
        </p:nvSpPr>
        <p:spPr>
          <a:xfrm>
            <a:off x="357158" y="285728"/>
            <a:ext cx="8229600" cy="1143000"/>
          </a:xfrm>
        </p:spPr>
        <p:txBody>
          <a:bodyPr>
            <a:normAutofit/>
          </a:bodyPr>
          <a:lstStyle/>
          <a:p>
            <a:pPr algn="ctr"/>
            <a:r>
              <a:rPr lang="en-IN" sz="2800" u="sng" dirty="0" smtClean="0">
                <a:effectLst/>
              </a:rPr>
              <a:t>Or fester like a sore/And then run?</a:t>
            </a:r>
            <a:br>
              <a:rPr lang="en-IN" sz="2800" u="sng" dirty="0" smtClean="0">
                <a:effectLst/>
              </a:rPr>
            </a:br>
            <a:r>
              <a:rPr lang="en-IN" sz="2800" u="sng" dirty="0" smtClean="0">
                <a:effectLst/>
              </a:rPr>
              <a:t>( lines 4-5)</a:t>
            </a:r>
            <a:endParaRPr lang="en-IN" sz="2800" u="sng" dirty="0">
              <a:effectLst/>
            </a:endParaRPr>
          </a:p>
        </p:txBody>
      </p:sp>
      <p:sp>
        <p:nvSpPr>
          <p:cNvPr id="4" name="Slide Number Placeholder 3"/>
          <p:cNvSpPr>
            <a:spLocks noGrp="1"/>
          </p:cNvSpPr>
          <p:nvPr>
            <p:ph type="sldNum" sz="quarter" idx="12"/>
          </p:nvPr>
        </p:nvSpPr>
        <p:spPr/>
        <p:txBody>
          <a:bodyPr/>
          <a:lstStyle/>
          <a:p>
            <a:fld id="{8557959D-A9E9-4E75-ADA7-2DDCB2604B9B}" type="slidenum">
              <a:rPr lang="en-IN" smtClean="0"/>
              <a:pPr/>
              <a:t>6</a:t>
            </a:fld>
            <a:endParaRPr lang="en-I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1612"/>
            <a:ext cx="8229600" cy="4435679"/>
          </a:xfrm>
        </p:spPr>
        <p:txBody>
          <a:bodyPr>
            <a:normAutofit/>
          </a:bodyPr>
          <a:lstStyle/>
          <a:p>
            <a:pPr algn="just"/>
            <a:r>
              <a:rPr lang="en-IN" dirty="0" smtClean="0"/>
              <a:t>The next possible answer intensifies the disgust with the suggestion that a deferred dream may also stink, with the smell of rotten meat.</a:t>
            </a:r>
          </a:p>
          <a:p>
            <a:pPr algn="just"/>
            <a:r>
              <a:rPr lang="en-IN" dirty="0" smtClean="0"/>
              <a:t>The fourth alternative is that it will form a crust like syrup left out, which means it will make a layer of hard covering.</a:t>
            </a:r>
          </a:p>
          <a:p>
            <a:pPr algn="just"/>
            <a:r>
              <a:rPr lang="en-IN" dirty="0" smtClean="0"/>
              <a:t>The image again connotes waste, neglect and decay. </a:t>
            </a:r>
            <a:endParaRPr lang="en-IN" dirty="0"/>
          </a:p>
        </p:txBody>
      </p:sp>
      <p:sp>
        <p:nvSpPr>
          <p:cNvPr id="2" name="Title 1"/>
          <p:cNvSpPr>
            <a:spLocks noGrp="1"/>
          </p:cNvSpPr>
          <p:nvPr>
            <p:ph type="title"/>
          </p:nvPr>
        </p:nvSpPr>
        <p:spPr/>
        <p:txBody>
          <a:bodyPr>
            <a:noAutofit/>
          </a:bodyPr>
          <a:lstStyle/>
          <a:p>
            <a:pPr algn="ctr"/>
            <a:r>
              <a:rPr lang="en-IN" sz="2800" u="sng" dirty="0" smtClean="0">
                <a:effectLst/>
              </a:rPr>
              <a:t>Does it stink like rotten meat?/Or crust and sugar over/like a syrupy sweet (lines 6-8)</a:t>
            </a:r>
            <a:endParaRPr lang="en-IN" sz="2800" u="sng" dirty="0">
              <a:effectLst/>
            </a:endParaRPr>
          </a:p>
        </p:txBody>
      </p:sp>
      <p:sp>
        <p:nvSpPr>
          <p:cNvPr id="4" name="Slide Number Placeholder 3"/>
          <p:cNvSpPr>
            <a:spLocks noGrp="1"/>
          </p:cNvSpPr>
          <p:nvPr>
            <p:ph type="sldNum" sz="quarter" idx="12"/>
          </p:nvPr>
        </p:nvSpPr>
        <p:spPr/>
        <p:txBody>
          <a:bodyPr/>
          <a:lstStyle/>
          <a:p>
            <a:fld id="{8557959D-A9E9-4E75-ADA7-2DDCB2604B9B}" type="slidenum">
              <a:rPr lang="en-IN" smtClean="0"/>
              <a:pPr/>
              <a:t>7</a:t>
            </a:fld>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71678"/>
            <a:ext cx="8229600" cy="3935613"/>
          </a:xfrm>
        </p:spPr>
        <p:txBody>
          <a:bodyPr/>
          <a:lstStyle/>
          <a:p>
            <a:pPr algn="just"/>
            <a:r>
              <a:rPr lang="en-IN" dirty="0" smtClean="0"/>
              <a:t>These are the only lines in the poem which is not framed as a question. </a:t>
            </a:r>
          </a:p>
          <a:p>
            <a:pPr algn="just"/>
            <a:r>
              <a:rPr lang="en-IN" dirty="0" smtClean="0"/>
              <a:t>The image suggests that deferred dreams may ‘sag’ (bend with heavy load). In other words unfulfilled dreams weigh one down emotionally and physically and remain heavy on them.</a:t>
            </a:r>
            <a:endParaRPr lang="en-IN" dirty="0"/>
          </a:p>
        </p:txBody>
      </p:sp>
      <p:sp>
        <p:nvSpPr>
          <p:cNvPr id="2" name="Title 1"/>
          <p:cNvSpPr>
            <a:spLocks noGrp="1"/>
          </p:cNvSpPr>
          <p:nvPr>
            <p:ph type="title"/>
          </p:nvPr>
        </p:nvSpPr>
        <p:spPr/>
        <p:txBody>
          <a:bodyPr>
            <a:normAutofit/>
          </a:bodyPr>
          <a:lstStyle/>
          <a:p>
            <a:pPr algn="ctr"/>
            <a:r>
              <a:rPr lang="en-IN" sz="2800" u="sng" dirty="0" smtClean="0">
                <a:effectLst/>
              </a:rPr>
              <a:t>Maybe it just sags/like a heavy load</a:t>
            </a:r>
            <a:br>
              <a:rPr lang="en-IN" sz="2800" u="sng" dirty="0" smtClean="0">
                <a:effectLst/>
              </a:rPr>
            </a:br>
            <a:r>
              <a:rPr lang="en-IN" sz="2800" u="sng" dirty="0" smtClean="0">
                <a:effectLst/>
              </a:rPr>
              <a:t>( lines 9-10)</a:t>
            </a:r>
            <a:endParaRPr lang="en-IN" sz="2800" u="sng" dirty="0">
              <a:effectLst/>
            </a:endParaRPr>
          </a:p>
        </p:txBody>
      </p:sp>
      <p:sp>
        <p:nvSpPr>
          <p:cNvPr id="4" name="Slide Number Placeholder 3"/>
          <p:cNvSpPr>
            <a:spLocks noGrp="1"/>
          </p:cNvSpPr>
          <p:nvPr>
            <p:ph type="sldNum" sz="quarter" idx="12"/>
          </p:nvPr>
        </p:nvSpPr>
        <p:spPr/>
        <p:txBody>
          <a:bodyPr/>
          <a:lstStyle/>
          <a:p>
            <a:fld id="{8557959D-A9E9-4E75-ADA7-2DDCB2604B9B}" type="slidenum">
              <a:rPr lang="en-IN" smtClean="0"/>
              <a:pPr/>
              <a:t>8</a:t>
            </a:fld>
            <a:endParaRPr lang="en-I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4488"/>
            <a:ext cx="8229600" cy="4572032"/>
          </a:xfrm>
        </p:spPr>
        <p:txBody>
          <a:bodyPr>
            <a:normAutofit lnSpcReduction="10000"/>
          </a:bodyPr>
          <a:lstStyle/>
          <a:p>
            <a:pPr algn="just"/>
            <a:r>
              <a:rPr lang="en-IN" dirty="0" smtClean="0"/>
              <a:t>The poet italicizes the last line to emphasize the larger consequences of deferred dreams</a:t>
            </a:r>
          </a:p>
          <a:p>
            <a:pPr algn="just"/>
            <a:r>
              <a:rPr lang="en-IN" dirty="0" smtClean="0"/>
              <a:t>The image swoops in at the end of the poem and jostles the reader with its vivid violence</a:t>
            </a:r>
          </a:p>
          <a:p>
            <a:pPr algn="just"/>
            <a:r>
              <a:rPr lang="en-IN" dirty="0" smtClean="0"/>
              <a:t>The horrifying possibility of deferred dreams could be that it might explode like a bomb, destroying everything around it</a:t>
            </a:r>
          </a:p>
          <a:p>
            <a:pPr algn="just"/>
            <a:r>
              <a:rPr lang="en-IN" dirty="0" smtClean="0"/>
              <a:t>The poet is suggesting that the explosion of the deferred dream of equality could hit the entire country, not just the African American community.</a:t>
            </a:r>
          </a:p>
          <a:p>
            <a:endParaRPr lang="en-IN" dirty="0" smtClean="0"/>
          </a:p>
          <a:p>
            <a:endParaRPr lang="en-IN" dirty="0" smtClean="0"/>
          </a:p>
          <a:p>
            <a:endParaRPr lang="en-IN" dirty="0" smtClean="0"/>
          </a:p>
          <a:p>
            <a:endParaRPr lang="en-IN" dirty="0" smtClean="0"/>
          </a:p>
          <a:p>
            <a:endParaRPr lang="en-IN" dirty="0"/>
          </a:p>
        </p:txBody>
      </p:sp>
      <p:sp>
        <p:nvSpPr>
          <p:cNvPr id="2" name="Title 1"/>
          <p:cNvSpPr>
            <a:spLocks noGrp="1"/>
          </p:cNvSpPr>
          <p:nvPr>
            <p:ph type="title"/>
          </p:nvPr>
        </p:nvSpPr>
        <p:spPr/>
        <p:txBody>
          <a:bodyPr>
            <a:normAutofit/>
          </a:bodyPr>
          <a:lstStyle/>
          <a:p>
            <a:pPr algn="ctr"/>
            <a:r>
              <a:rPr lang="en-IN" sz="2800" u="sng" dirty="0" smtClean="0">
                <a:effectLst/>
              </a:rPr>
              <a:t>Or does it just explode?</a:t>
            </a:r>
            <a:br>
              <a:rPr lang="en-IN" sz="2800" u="sng" dirty="0" smtClean="0">
                <a:effectLst/>
              </a:rPr>
            </a:br>
            <a:r>
              <a:rPr lang="en-IN" sz="2800" u="sng" dirty="0" smtClean="0">
                <a:effectLst/>
              </a:rPr>
              <a:t>( last line)</a:t>
            </a:r>
            <a:endParaRPr lang="en-IN" sz="2800" u="sng" dirty="0">
              <a:effectLst/>
            </a:endParaRPr>
          </a:p>
        </p:txBody>
      </p:sp>
      <p:sp>
        <p:nvSpPr>
          <p:cNvPr id="4" name="Slide Number Placeholder 3"/>
          <p:cNvSpPr>
            <a:spLocks noGrp="1"/>
          </p:cNvSpPr>
          <p:nvPr>
            <p:ph type="sldNum" sz="quarter" idx="12"/>
          </p:nvPr>
        </p:nvSpPr>
        <p:spPr/>
        <p:txBody>
          <a:bodyPr/>
          <a:lstStyle/>
          <a:p>
            <a:fld id="{8557959D-A9E9-4E75-ADA7-2DDCB2604B9B}" type="slidenum">
              <a:rPr lang="en-IN" smtClean="0"/>
              <a:pPr/>
              <a:t>9</a:t>
            </a:fld>
            <a:endParaRPr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503</TotalTime>
  <Words>808</Words>
  <Application>Microsoft Office PowerPoint</Application>
  <PresentationFormat>On-screen Show (4:3)</PresentationFormat>
  <Paragraphs>60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Harlem By Langston Hughes</vt:lpstr>
      <vt:lpstr>About the Poet</vt:lpstr>
      <vt:lpstr>Harlem ( published in 1951)</vt:lpstr>
      <vt:lpstr>What happens to a dream deferred? ( line 1)</vt:lpstr>
      <vt:lpstr>Does it dry up/like a raisin in the sun? ( line2-3)</vt:lpstr>
      <vt:lpstr>Or fester like a sore/And then run? ( lines 4-5)</vt:lpstr>
      <vt:lpstr>Does it stink like rotten meat?/Or crust and sugar over/like a syrupy sweet (lines 6-8)</vt:lpstr>
      <vt:lpstr>Maybe it just sags/like a heavy load ( lines 9-10)</vt:lpstr>
      <vt:lpstr>Or does it just explode? ( last line)</vt:lpstr>
      <vt:lpstr>Conclusion</vt:lpstr>
      <vt:lpstr>Textual Questions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Harlem By Langston Hughes</dc:title>
  <dc:creator>KAKATI</dc:creator>
  <cp:lastModifiedBy>KAKATI</cp:lastModifiedBy>
  <cp:revision>54</cp:revision>
  <dcterms:created xsi:type="dcterms:W3CDTF">2020-05-13T06:19:46Z</dcterms:created>
  <dcterms:modified xsi:type="dcterms:W3CDTF">2020-05-14T16:16:10Z</dcterms:modified>
</cp:coreProperties>
</file>