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9" r:id="rId3"/>
    <p:sldId id="257" r:id="rId4"/>
    <p:sldId id="258"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C08C221C-A269-4122-9F94-61B8604B2D16}" type="datetimeFigureOut">
              <a:rPr lang="en-IN" smtClean="0"/>
              <a:t>16-05-2020</a:t>
            </a:fld>
            <a:endParaRPr lang="en-IN" dirty="0"/>
          </a:p>
        </p:txBody>
      </p:sp>
      <p:sp>
        <p:nvSpPr>
          <p:cNvPr id="17" name="Footer Placeholder 16"/>
          <p:cNvSpPr>
            <a:spLocks noGrp="1"/>
          </p:cNvSpPr>
          <p:nvPr>
            <p:ph type="ftr" sz="quarter" idx="11"/>
          </p:nvPr>
        </p:nvSpPr>
        <p:spPr/>
        <p:txBody>
          <a:bodyPr/>
          <a:lstStyle/>
          <a:p>
            <a:endParaRPr lang="en-IN" dirty="0"/>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94AA47C-95EC-4FE9-A110-A7CAE04DF98C}" type="slidenum">
              <a:rPr lang="en-IN" smtClean="0"/>
              <a:t>‹#›</a:t>
            </a:fld>
            <a:endParaRPr lang="en-IN" dirty="0"/>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08C221C-A269-4122-9F94-61B8604B2D16}" type="datetimeFigureOut">
              <a:rPr lang="en-IN" smtClean="0"/>
              <a:t>16-05-2020</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094AA47C-95EC-4FE9-A110-A7CAE04DF98C}" type="slidenum">
              <a:rPr lang="en-IN" smtClean="0"/>
              <a:t>‹#›</a:t>
            </a:fld>
            <a:endParaRPr lang="en-IN"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094AA47C-95EC-4FE9-A110-A7CAE04DF98C}" type="slidenum">
              <a:rPr lang="en-IN" smtClean="0"/>
              <a:t>‹#›</a:t>
            </a:fld>
            <a:endParaRPr lang="en-IN"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08C221C-A269-4122-9F94-61B8604B2D16}" type="datetimeFigureOut">
              <a:rPr lang="en-IN" smtClean="0"/>
              <a:t>16-05-2020</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08C221C-A269-4122-9F94-61B8604B2D16}" type="datetimeFigureOut">
              <a:rPr lang="en-IN" smtClean="0"/>
              <a:t>16-05-2020</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a:xfrm>
            <a:off x="4361688" y="1026372"/>
            <a:ext cx="457200" cy="441325"/>
          </a:xfrm>
        </p:spPr>
        <p:txBody>
          <a:bodyPr/>
          <a:lstStyle/>
          <a:p>
            <a:fld id="{094AA47C-95EC-4FE9-A110-A7CAE04DF98C}" type="slidenum">
              <a:rPr lang="en-IN" smtClean="0"/>
              <a:t>‹#›</a:t>
            </a:fld>
            <a:endParaRPr lang="en-IN"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IN" dirty="0"/>
          </a:p>
        </p:txBody>
      </p:sp>
      <p:sp>
        <p:nvSpPr>
          <p:cNvPr id="4" name="Date Placeholder 3"/>
          <p:cNvSpPr>
            <a:spLocks noGrp="1"/>
          </p:cNvSpPr>
          <p:nvPr>
            <p:ph type="dt" sz="half" idx="10"/>
          </p:nvPr>
        </p:nvSpPr>
        <p:spPr/>
        <p:txBody>
          <a:bodyPr/>
          <a:lstStyle/>
          <a:p>
            <a:fld id="{C08C221C-A269-4122-9F94-61B8604B2D16}" type="datetimeFigureOut">
              <a:rPr lang="en-IN" smtClean="0"/>
              <a:t>16-05-2020</a:t>
            </a:fld>
            <a:endParaRPr lang="en-IN"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94AA47C-95EC-4FE9-A110-A7CAE04DF98C}" type="slidenum">
              <a:rPr lang="en-IN" smtClean="0"/>
              <a:t>‹#›</a:t>
            </a:fld>
            <a:endParaRPr lang="en-IN" dirty="0"/>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C08C221C-A269-4122-9F94-61B8604B2D16}" type="datetimeFigureOut">
              <a:rPr lang="en-IN" smtClean="0"/>
              <a:t>16-05-2020</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094AA47C-95EC-4FE9-A110-A7CAE04DF98C}" type="slidenum">
              <a:rPr lang="en-IN" smtClean="0"/>
              <a:t>‹#›</a:t>
            </a:fld>
            <a:endParaRPr lang="en-IN" dirty="0"/>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C08C221C-A269-4122-9F94-61B8604B2D16}" type="datetimeFigureOut">
              <a:rPr lang="en-IN" smtClean="0"/>
              <a:t>16-05-2020</a:t>
            </a:fld>
            <a:endParaRPr lang="en-IN" dirty="0"/>
          </a:p>
        </p:txBody>
      </p:sp>
      <p:sp>
        <p:nvSpPr>
          <p:cNvPr id="8" name="Footer Placeholder 7"/>
          <p:cNvSpPr>
            <a:spLocks noGrp="1"/>
          </p:cNvSpPr>
          <p:nvPr>
            <p:ph type="ftr" sz="quarter" idx="11"/>
          </p:nvPr>
        </p:nvSpPr>
        <p:spPr>
          <a:xfrm>
            <a:off x="304800" y="6409944"/>
            <a:ext cx="3581400" cy="365760"/>
          </a:xfrm>
        </p:spPr>
        <p:txBody>
          <a:bodyPr/>
          <a:lstStyle/>
          <a:p>
            <a:endParaRPr lang="en-IN"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094AA47C-95EC-4FE9-A110-A7CAE04DF98C}" type="slidenum">
              <a:rPr lang="en-IN" smtClean="0"/>
              <a:t>‹#›</a:t>
            </a:fld>
            <a:endParaRPr lang="en-IN" dirty="0"/>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08C221C-A269-4122-9F94-61B8604B2D16}" type="datetimeFigureOut">
              <a:rPr lang="en-IN" smtClean="0"/>
              <a:t>16-05-2020</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a:xfrm>
            <a:off x="4343400" y="1036020"/>
            <a:ext cx="457200" cy="441325"/>
          </a:xfrm>
        </p:spPr>
        <p:txBody>
          <a:bodyPr/>
          <a:lstStyle/>
          <a:p>
            <a:fld id="{094AA47C-95EC-4FE9-A110-A7CAE04DF98C}" type="slidenum">
              <a:rPr lang="en-IN" smtClean="0"/>
              <a:t>‹#›</a:t>
            </a:fld>
            <a:endParaRPr lang="en-IN"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C08C221C-A269-4122-9F94-61B8604B2D16}" type="datetimeFigureOut">
              <a:rPr lang="en-IN" smtClean="0"/>
              <a:t>16-05-2020</a:t>
            </a:fld>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094AA47C-95EC-4FE9-A110-A7CAE04DF98C}" type="slidenum">
              <a:rPr lang="en-IN" smtClean="0"/>
              <a:t>‹#›</a:t>
            </a:fld>
            <a:endParaRPr lang="en-IN"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094AA47C-95EC-4FE9-A110-A7CAE04DF98C}" type="slidenum">
              <a:rPr lang="en-IN" smtClean="0"/>
              <a:t>‹#›</a:t>
            </a:fld>
            <a:endParaRPr lang="en-IN" dirty="0"/>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C08C221C-A269-4122-9F94-61B8604B2D16}" type="datetimeFigureOut">
              <a:rPr lang="en-IN" smtClean="0"/>
              <a:t>16-05-2020</a:t>
            </a:fld>
            <a:endParaRPr lang="en-IN" dirty="0"/>
          </a:p>
        </p:txBody>
      </p:sp>
      <p:sp>
        <p:nvSpPr>
          <p:cNvPr id="6" name="Footer Placeholder 5"/>
          <p:cNvSpPr>
            <a:spLocks noGrp="1"/>
          </p:cNvSpPr>
          <p:nvPr>
            <p:ph type="ftr" sz="quarter" idx="11"/>
          </p:nvPr>
        </p:nvSpPr>
        <p:spPr>
          <a:xfrm>
            <a:off x="301752" y="6410848"/>
            <a:ext cx="3383280" cy="365760"/>
          </a:xfrm>
        </p:spPr>
        <p:txBody>
          <a:bodyPr/>
          <a:lstStyle/>
          <a:p>
            <a:endParaRPr lang="en-IN"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094AA47C-95EC-4FE9-A110-A7CAE04DF98C}" type="slidenum">
              <a:rPr lang="en-IN" smtClean="0"/>
              <a:t>‹#›</a:t>
            </a:fld>
            <a:endParaRPr lang="en-IN"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C08C221C-A269-4122-9F94-61B8604B2D16}" type="datetimeFigureOut">
              <a:rPr lang="en-IN" smtClean="0"/>
              <a:t>16-05-2020</a:t>
            </a:fld>
            <a:endParaRPr lang="en-IN" dirty="0"/>
          </a:p>
        </p:txBody>
      </p:sp>
      <p:sp>
        <p:nvSpPr>
          <p:cNvPr id="6" name="Footer Placeholder 5"/>
          <p:cNvSpPr>
            <a:spLocks noGrp="1"/>
          </p:cNvSpPr>
          <p:nvPr>
            <p:ph type="ftr" sz="quarter" idx="11"/>
          </p:nvPr>
        </p:nvSpPr>
        <p:spPr>
          <a:xfrm>
            <a:off x="301752" y="6410848"/>
            <a:ext cx="3584448" cy="365760"/>
          </a:xfrm>
        </p:spPr>
        <p:txBody>
          <a:bodyPr/>
          <a:lstStyle/>
          <a:p>
            <a:endParaRPr lang="en-IN"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C08C221C-A269-4122-9F94-61B8604B2D16}" type="datetimeFigureOut">
              <a:rPr lang="en-IN" smtClean="0"/>
              <a:t>16-05-2020</a:t>
            </a:fld>
            <a:endParaRPr lang="en-IN" dirty="0"/>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IN"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094AA47C-95EC-4FE9-A110-A7CAE04DF98C}" type="slidenum">
              <a:rPr lang="en-IN" smtClean="0"/>
              <a:t>‹#›</a:t>
            </a:fld>
            <a:endParaRPr lang="en-IN" dirty="0"/>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IN" i="1" dirty="0" smtClean="0"/>
              <a:t>Study Material for B.A 4</a:t>
            </a:r>
            <a:r>
              <a:rPr lang="en-IN" i="1" baseline="30000" dirty="0" smtClean="0"/>
              <a:t>th</a:t>
            </a:r>
            <a:r>
              <a:rPr lang="en-IN" i="1" dirty="0" smtClean="0"/>
              <a:t> Semester</a:t>
            </a:r>
          </a:p>
          <a:p>
            <a:r>
              <a:rPr lang="en-IN" i="1" dirty="0" smtClean="0"/>
              <a:t>By </a:t>
            </a:r>
            <a:r>
              <a:rPr lang="en-IN" i="1" dirty="0" err="1" smtClean="0"/>
              <a:t>T.R.Baruah</a:t>
            </a:r>
            <a:endParaRPr lang="en-IN" i="1" dirty="0"/>
          </a:p>
        </p:txBody>
      </p:sp>
      <p:sp>
        <p:nvSpPr>
          <p:cNvPr id="2" name="Title 1"/>
          <p:cNvSpPr>
            <a:spLocks noGrp="1"/>
          </p:cNvSpPr>
          <p:nvPr>
            <p:ph type="ctrTitle"/>
          </p:nvPr>
        </p:nvSpPr>
        <p:spPr/>
        <p:txBody>
          <a:bodyPr>
            <a:noAutofit/>
          </a:bodyPr>
          <a:lstStyle/>
          <a:p>
            <a:r>
              <a:rPr lang="en-IN" sz="3200" dirty="0" smtClean="0">
                <a:latin typeface="Times New Roman" pitchFamily="18" charset="0"/>
                <a:cs typeface="Times New Roman" pitchFamily="18" charset="0"/>
              </a:rPr>
              <a:t>State Government :</a:t>
            </a:r>
            <a:br>
              <a:rPr lang="en-IN" sz="3200" dirty="0" smtClean="0">
                <a:latin typeface="Times New Roman" pitchFamily="18" charset="0"/>
                <a:cs typeface="Times New Roman" pitchFamily="18" charset="0"/>
              </a:rPr>
            </a:br>
            <a:r>
              <a:rPr lang="en-IN" sz="3200" dirty="0" smtClean="0">
                <a:latin typeface="Times New Roman" pitchFamily="18" charset="0"/>
                <a:cs typeface="Times New Roman" pitchFamily="18" charset="0"/>
              </a:rPr>
              <a:t>Governor, Chief Minister and the Council of Ministers</a:t>
            </a:r>
            <a:endParaRPr lang="en-IN" sz="3200" dirty="0">
              <a:latin typeface="Times New Roman" pitchFamily="18" charset="0"/>
              <a:cs typeface="Times New Roman" pitchFamily="18" charset="0"/>
            </a:endParaRPr>
          </a:p>
        </p:txBody>
      </p:sp>
    </p:spTree>
    <p:extLst>
      <p:ext uri="{BB962C8B-B14F-4D97-AF65-F5344CB8AC3E}">
        <p14:creationId xmlns:p14="http://schemas.microsoft.com/office/powerpoint/2010/main" val="3495876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9" y="692696"/>
            <a:ext cx="7416824" cy="5472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386564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908720"/>
            <a:ext cx="7776864" cy="5078313"/>
          </a:xfrm>
          <a:prstGeom prst="rect">
            <a:avLst/>
          </a:prstGeom>
          <a:noFill/>
        </p:spPr>
        <p:txBody>
          <a:bodyPr wrap="square" rtlCol="0">
            <a:spAutoFit/>
          </a:bodyPr>
          <a:lstStyle/>
          <a:p>
            <a:r>
              <a:rPr lang="en-IN" b="1" dirty="0" smtClean="0">
                <a:latin typeface="Times New Roman" pitchFamily="18" charset="0"/>
                <a:cs typeface="Times New Roman" pitchFamily="18" charset="0"/>
              </a:rPr>
              <a:t>Role of the Governor at a Glance:</a:t>
            </a:r>
          </a:p>
          <a:p>
            <a:r>
              <a:rPr lang="en-IN" dirty="0" smtClean="0">
                <a:latin typeface="Times New Roman" pitchFamily="18" charset="0"/>
                <a:cs typeface="Times New Roman" pitchFamily="18" charset="0"/>
              </a:rPr>
              <a:t>At present there are 29 states in India. In the political set-up of the country they enjoy equal status. The government of  a state in India is run according to  the constitution of our country. Constitution has provided for parliamentary form of government for the Union  as well as in the States. In India the States have no constitution of their own. The administrative set up of the State is almost similar with the Central Government.</a:t>
            </a:r>
          </a:p>
          <a:p>
            <a:endParaRPr lang="en-IN" dirty="0">
              <a:latin typeface="Times New Roman" pitchFamily="18" charset="0"/>
              <a:cs typeface="Times New Roman" pitchFamily="18" charset="0"/>
            </a:endParaRPr>
          </a:p>
          <a:p>
            <a:r>
              <a:rPr lang="en-IN" dirty="0" smtClean="0">
                <a:latin typeface="Times New Roman" pitchFamily="18" charset="0"/>
                <a:cs typeface="Times New Roman" pitchFamily="18" charset="0"/>
              </a:rPr>
              <a:t>The Governor is Head of a State in India. According to Article 155 of the Constitution Governor is appointed by the President. He is a constitutional head of a state but in reality he is an agent of the Central Government. Generally he is appointed for a period of 5 years but it may be extended or he may be dismissed earlier.</a:t>
            </a:r>
          </a:p>
          <a:p>
            <a:endParaRPr lang="en-IN" dirty="0" smtClean="0">
              <a:latin typeface="Times New Roman" pitchFamily="18" charset="0"/>
              <a:cs typeface="Times New Roman" pitchFamily="18" charset="0"/>
            </a:endParaRPr>
          </a:p>
          <a:p>
            <a:r>
              <a:rPr lang="en-IN" dirty="0" smtClean="0">
                <a:latin typeface="Times New Roman" pitchFamily="18" charset="0"/>
                <a:cs typeface="Times New Roman" pitchFamily="18" charset="0"/>
              </a:rPr>
              <a:t>The Executive powers of the states are vested upon the Governor in a state but as he is a constitutional head all his powers are exercised by the State council of Ministers headed by the Chief Minister. So the powers and functions of the Governor means the powers and function of the Council of Ministers.</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3834150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00" y="836712"/>
            <a:ext cx="7272808" cy="5632311"/>
          </a:xfrm>
          <a:prstGeom prst="rect">
            <a:avLst/>
          </a:prstGeom>
          <a:noFill/>
        </p:spPr>
        <p:txBody>
          <a:bodyPr wrap="square" rtlCol="0">
            <a:spAutoFit/>
          </a:bodyPr>
          <a:lstStyle/>
          <a:p>
            <a:r>
              <a:rPr lang="en-IN" b="1" dirty="0" smtClean="0">
                <a:latin typeface="Times New Roman" pitchFamily="18" charset="0"/>
                <a:cs typeface="Times New Roman" pitchFamily="18" charset="0"/>
              </a:rPr>
              <a:t>Powers and functions of the Governor:</a:t>
            </a:r>
          </a:p>
          <a:p>
            <a:r>
              <a:rPr lang="en-IN" dirty="0" smtClean="0">
                <a:latin typeface="Times New Roman" pitchFamily="18" charset="0"/>
                <a:cs typeface="Times New Roman" pitchFamily="18" charset="0"/>
              </a:rPr>
              <a:t>The powers and functions of the Governor may be discussed under the five heads-Executive, Legislative, Financial ,Judicial and Discretionary powers.</a:t>
            </a:r>
          </a:p>
          <a:p>
            <a:r>
              <a:rPr lang="en-IN" b="1" dirty="0" smtClean="0">
                <a:latin typeface="Times New Roman" pitchFamily="18" charset="0"/>
                <a:cs typeface="Times New Roman" pitchFamily="18" charset="0"/>
              </a:rPr>
              <a:t>Executive Powers :</a:t>
            </a:r>
          </a:p>
          <a:p>
            <a:r>
              <a:rPr lang="en-IN" dirty="0" smtClean="0">
                <a:latin typeface="Times New Roman" pitchFamily="18" charset="0"/>
                <a:cs typeface="Times New Roman" pitchFamily="18" charset="0"/>
              </a:rPr>
              <a:t>1.All executive actions of the state government are taken in his name.</a:t>
            </a:r>
          </a:p>
          <a:p>
            <a:r>
              <a:rPr lang="en-IN" dirty="0" smtClean="0">
                <a:latin typeface="Times New Roman" pitchFamily="18" charset="0"/>
                <a:cs typeface="Times New Roman" pitchFamily="18" charset="0"/>
              </a:rPr>
              <a:t>2.He appoints the Chief Minister and on the advice of the Chief Minister he appoints the other ministers to constitute the Council of Ministers.</a:t>
            </a:r>
          </a:p>
          <a:p>
            <a:r>
              <a:rPr lang="en-IN" dirty="0" smtClean="0">
                <a:latin typeface="Times New Roman" pitchFamily="18" charset="0"/>
                <a:cs typeface="Times New Roman" pitchFamily="18" charset="0"/>
              </a:rPr>
              <a:t>3. Governor appoints the high officials like the Advocate General, Chairman and the members of the State Public Service Commission.</a:t>
            </a:r>
          </a:p>
          <a:p>
            <a:r>
              <a:rPr lang="en-IN" dirty="0" smtClean="0">
                <a:latin typeface="Times New Roman" pitchFamily="18" charset="0"/>
                <a:cs typeface="Times New Roman" pitchFamily="18" charset="0"/>
              </a:rPr>
              <a:t>4. When the President declares emergency in a state  under Article 356 ,the Governor acts as the agent of the Union Government.</a:t>
            </a:r>
          </a:p>
          <a:p>
            <a:r>
              <a:rPr lang="en-IN" dirty="0" smtClean="0">
                <a:latin typeface="Times New Roman" pitchFamily="18" charset="0"/>
                <a:cs typeface="Times New Roman" pitchFamily="18" charset="0"/>
              </a:rPr>
              <a:t>5. The Governor acts as the Chancellor of the State Universities.</a:t>
            </a:r>
          </a:p>
          <a:p>
            <a:r>
              <a:rPr lang="en-IN" b="1" dirty="0" smtClean="0">
                <a:latin typeface="Times New Roman" pitchFamily="18" charset="0"/>
                <a:cs typeface="Times New Roman" pitchFamily="18" charset="0"/>
              </a:rPr>
              <a:t>Legislative Powers:</a:t>
            </a:r>
          </a:p>
          <a:p>
            <a:r>
              <a:rPr lang="en-IN" dirty="0" smtClean="0">
                <a:latin typeface="Times New Roman" pitchFamily="18" charset="0"/>
                <a:cs typeface="Times New Roman" pitchFamily="18" charset="0"/>
              </a:rPr>
              <a:t>Governor is not a member of the State Legislature but he is an integral part of it. He has enormous legislative powers-</a:t>
            </a:r>
          </a:p>
          <a:p>
            <a:r>
              <a:rPr lang="en-IN" dirty="0" smtClean="0">
                <a:latin typeface="Times New Roman" pitchFamily="18" charset="0"/>
                <a:cs typeface="Times New Roman" pitchFamily="18" charset="0"/>
              </a:rPr>
              <a:t>1.He summons and prorogues the State Legislature. He can dissolve the State Legislature at any time.</a:t>
            </a:r>
          </a:p>
          <a:p>
            <a:r>
              <a:rPr lang="en-IN" dirty="0" smtClean="0">
                <a:latin typeface="Times New Roman" pitchFamily="18" charset="0"/>
                <a:cs typeface="Times New Roman" pitchFamily="18" charset="0"/>
              </a:rPr>
              <a:t>2.He may nominate one member to the State Legislative Assembly from the Anglo Indian Community if there are Anglo Indian people in the State.</a:t>
            </a:r>
          </a:p>
          <a:p>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					        </a:t>
            </a:r>
            <a:r>
              <a:rPr lang="en-IN" dirty="0" err="1" smtClean="0">
                <a:latin typeface="Times New Roman" pitchFamily="18" charset="0"/>
                <a:cs typeface="Times New Roman" pitchFamily="18" charset="0"/>
              </a:rPr>
              <a:t>contd</a:t>
            </a:r>
            <a:r>
              <a:rPr lang="en-IN" dirty="0" smtClean="0">
                <a:latin typeface="Times New Roman" pitchFamily="18" charset="0"/>
                <a:cs typeface="Times New Roman" pitchFamily="18" charset="0"/>
              </a:rPr>
              <a:t>…</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1942685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908720"/>
            <a:ext cx="7704856" cy="4801314"/>
          </a:xfrm>
          <a:prstGeom prst="rect">
            <a:avLst/>
          </a:prstGeom>
          <a:noFill/>
        </p:spPr>
        <p:txBody>
          <a:bodyPr wrap="square" rtlCol="0">
            <a:spAutoFit/>
          </a:bodyPr>
          <a:lstStyle/>
          <a:p>
            <a:r>
              <a:rPr lang="en-IN" dirty="0" smtClean="0">
                <a:latin typeface="Times New Roman" pitchFamily="18" charset="0"/>
                <a:cs typeface="Times New Roman" pitchFamily="18" charset="0"/>
              </a:rPr>
              <a:t>3.The Governor may address either House or both the houses assembled together  and may send message to them.</a:t>
            </a:r>
          </a:p>
          <a:p>
            <a:r>
              <a:rPr lang="en-IN" dirty="0" smtClean="0">
                <a:latin typeface="Times New Roman" pitchFamily="18" charset="0"/>
                <a:cs typeface="Times New Roman" pitchFamily="18" charset="0"/>
              </a:rPr>
              <a:t>4. The bills passed by the State Legislature must get the assent of the Governor. He may give his assent , or withhold it ,or return a non money bill for reconsideration.</a:t>
            </a:r>
          </a:p>
          <a:p>
            <a:r>
              <a:rPr lang="en-IN" dirty="0" smtClean="0">
                <a:latin typeface="Times New Roman" pitchFamily="18" charset="0"/>
                <a:cs typeface="Times New Roman" pitchFamily="18" charset="0"/>
              </a:rPr>
              <a:t>5. When the State Legislature is not in session than the Governor may promulgate or announce an ordinance to meet an urgent situation.</a:t>
            </a:r>
          </a:p>
          <a:p>
            <a:r>
              <a:rPr lang="en-IN" b="1" dirty="0" smtClean="0">
                <a:latin typeface="Times New Roman" pitchFamily="18" charset="0"/>
                <a:cs typeface="Times New Roman" pitchFamily="18" charset="0"/>
              </a:rPr>
              <a:t>Financial Powers:</a:t>
            </a:r>
          </a:p>
          <a:p>
            <a:r>
              <a:rPr lang="en-IN" dirty="0" smtClean="0">
                <a:latin typeface="Times New Roman" pitchFamily="18" charset="0"/>
                <a:cs typeface="Times New Roman" pitchFamily="18" charset="0"/>
              </a:rPr>
              <a:t>The Governors of the States are vested with enormous financial powers-</a:t>
            </a:r>
          </a:p>
          <a:p>
            <a:r>
              <a:rPr lang="en-IN" dirty="0" smtClean="0">
                <a:latin typeface="Times New Roman" pitchFamily="18" charset="0"/>
                <a:cs typeface="Times New Roman" pitchFamily="18" charset="0"/>
              </a:rPr>
              <a:t>1.Firstly- no Money Bill can be introduced in the State Assembly without the permission of the Governor.</a:t>
            </a:r>
          </a:p>
          <a:p>
            <a:r>
              <a:rPr lang="en-IN" dirty="0" smtClean="0">
                <a:latin typeface="Times New Roman" pitchFamily="18" charset="0"/>
                <a:cs typeface="Times New Roman" pitchFamily="18" charset="0"/>
              </a:rPr>
              <a:t>2. Secondly for the preparation of the Annual Budget </a:t>
            </a:r>
            <a:r>
              <a:rPr lang="en-IN" dirty="0" smtClean="0">
                <a:latin typeface="Times New Roman" pitchFamily="18" charset="0"/>
                <a:cs typeface="Times New Roman" pitchFamily="18" charset="0"/>
              </a:rPr>
              <a:t>(which is also called the Annual Financial Statement) </a:t>
            </a:r>
            <a:r>
              <a:rPr lang="en-IN" dirty="0" smtClean="0">
                <a:latin typeface="Times New Roman" pitchFamily="18" charset="0"/>
                <a:cs typeface="Times New Roman" pitchFamily="18" charset="0"/>
              </a:rPr>
              <a:t>and to lay it before the House the Governor is responsible.</a:t>
            </a:r>
          </a:p>
          <a:p>
            <a:r>
              <a:rPr lang="en-IN" dirty="0" smtClean="0">
                <a:latin typeface="Times New Roman" pitchFamily="18" charset="0"/>
                <a:cs typeface="Times New Roman" pitchFamily="18" charset="0"/>
              </a:rPr>
              <a:t>3.Thirdly –Money Bills must be assented by  the Governor .This is very important power enjoyed by the Governor to get information about the financial condition of the State .</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793372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836712"/>
            <a:ext cx="7920880" cy="5078313"/>
          </a:xfrm>
          <a:prstGeom prst="rect">
            <a:avLst/>
          </a:prstGeom>
          <a:noFill/>
        </p:spPr>
        <p:txBody>
          <a:bodyPr wrap="square" rtlCol="0">
            <a:spAutoFit/>
          </a:bodyPr>
          <a:lstStyle/>
          <a:p>
            <a:r>
              <a:rPr lang="en-IN" b="1" dirty="0" smtClean="0">
                <a:latin typeface="Times New Roman" pitchFamily="18" charset="0"/>
                <a:cs typeface="Times New Roman" pitchFamily="18" charset="0"/>
              </a:rPr>
              <a:t>Judicial Powers</a:t>
            </a:r>
            <a:r>
              <a:rPr lang="en-IN" dirty="0" smtClean="0">
                <a:latin typeface="Times New Roman" pitchFamily="18" charset="0"/>
                <a:cs typeface="Times New Roman" pitchFamily="18" charset="0"/>
              </a:rPr>
              <a:t>:</a:t>
            </a:r>
          </a:p>
          <a:p>
            <a:r>
              <a:rPr lang="en-IN" dirty="0" smtClean="0">
                <a:latin typeface="Times New Roman" pitchFamily="18" charset="0"/>
                <a:cs typeface="Times New Roman" pitchFamily="18" charset="0"/>
              </a:rPr>
              <a:t>The Governor enjoys personal immunity from all civil and criminal proceedings during his term of office. Apart from it some of the judicial powers of  the Governor in a State are-</a:t>
            </a:r>
          </a:p>
          <a:p>
            <a:r>
              <a:rPr lang="en-IN" dirty="0" smtClean="0">
                <a:latin typeface="Times New Roman" pitchFamily="18" charset="0"/>
                <a:cs typeface="Times New Roman" pitchFamily="18" charset="0"/>
              </a:rPr>
              <a:t>1.He regulates the promotion and transfer of the Judges of the High Court.</a:t>
            </a:r>
          </a:p>
          <a:p>
            <a:r>
              <a:rPr lang="en-IN" dirty="0" smtClean="0">
                <a:latin typeface="Times New Roman" pitchFamily="18" charset="0"/>
                <a:cs typeface="Times New Roman" pitchFamily="18" charset="0"/>
              </a:rPr>
              <a:t>2.He has the power of granting pardon to the persons convicted by the Courts of Law.</a:t>
            </a:r>
          </a:p>
          <a:p>
            <a:r>
              <a:rPr lang="en-IN" dirty="0" smtClean="0">
                <a:latin typeface="Times New Roman" pitchFamily="18" charset="0"/>
                <a:cs typeface="Times New Roman" pitchFamily="18" charset="0"/>
              </a:rPr>
              <a:t>3.He can suspend the execution of a person sentenced to death, but he can not grant him pardon.</a:t>
            </a:r>
          </a:p>
          <a:p>
            <a:r>
              <a:rPr lang="en-IN" b="1" dirty="0" smtClean="0">
                <a:latin typeface="Times New Roman" pitchFamily="18" charset="0"/>
                <a:cs typeface="Times New Roman" pitchFamily="18" charset="0"/>
              </a:rPr>
              <a:t>Discretionary Powers:</a:t>
            </a:r>
          </a:p>
          <a:p>
            <a:r>
              <a:rPr lang="en-IN" dirty="0" smtClean="0">
                <a:latin typeface="Times New Roman" pitchFamily="18" charset="0"/>
                <a:cs typeface="Times New Roman" pitchFamily="18" charset="0"/>
              </a:rPr>
              <a:t>Regarding the exercise of discretionary powers the Governor is not required to act on the advice of the Council of Ministers.</a:t>
            </a:r>
          </a:p>
          <a:p>
            <a:r>
              <a:rPr lang="en-IN" dirty="0" smtClean="0">
                <a:latin typeface="Times New Roman" pitchFamily="18" charset="0"/>
                <a:cs typeface="Times New Roman" pitchFamily="18" charset="0"/>
              </a:rPr>
              <a:t>1. He reports the President regarding the breakdown of constitutional machinery in a state at his discretion.</a:t>
            </a:r>
          </a:p>
          <a:p>
            <a:r>
              <a:rPr lang="en-IN" dirty="0" smtClean="0">
                <a:latin typeface="Times New Roman" pitchFamily="18" charset="0"/>
                <a:cs typeface="Times New Roman" pitchFamily="18" charset="0"/>
              </a:rPr>
              <a:t>2.He may send any bill for the consideration of the President if it is in conflict with a law or policy of the Union Government.</a:t>
            </a:r>
          </a:p>
          <a:p>
            <a:r>
              <a:rPr lang="en-IN" dirty="0" smtClean="0">
                <a:latin typeface="Times New Roman" pitchFamily="18" charset="0"/>
                <a:cs typeface="Times New Roman" pitchFamily="18" charset="0"/>
              </a:rPr>
              <a:t>3.If no party is in a position to claim absolute numerical majority in the State Election than he may use his discretion in selection of the Chief Minister.</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3901136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476672"/>
            <a:ext cx="8136904" cy="5078313"/>
          </a:xfrm>
          <a:prstGeom prst="rect">
            <a:avLst/>
          </a:prstGeom>
          <a:noFill/>
        </p:spPr>
        <p:txBody>
          <a:bodyPr wrap="square" rtlCol="0">
            <a:spAutoFit/>
          </a:bodyPr>
          <a:lstStyle/>
          <a:p>
            <a:r>
              <a:rPr lang="en-IN" dirty="0" smtClean="0">
                <a:latin typeface="Times New Roman" pitchFamily="18" charset="0"/>
                <a:cs typeface="Times New Roman" pitchFamily="18" charset="0"/>
              </a:rPr>
              <a:t>4. During the time of proclamation of State Emergency in a State the Governor acts at his discretion.</a:t>
            </a:r>
          </a:p>
          <a:p>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5. He can dissolve the Legislative Assembly  on the advice of defeated or non defeated Chief Minister . He can exercise his </a:t>
            </a:r>
            <a:r>
              <a:rPr lang="en-IN" dirty="0" smtClean="0">
                <a:latin typeface="Times New Roman" pitchFamily="18" charset="0"/>
                <a:cs typeface="Times New Roman" pitchFamily="18" charset="0"/>
              </a:rPr>
              <a:t>discretion in this regard also.</a:t>
            </a:r>
            <a:endParaRPr lang="en-IN" dirty="0" smtClean="0">
              <a:latin typeface="Times New Roman" pitchFamily="18" charset="0"/>
              <a:cs typeface="Times New Roman" pitchFamily="18" charset="0"/>
            </a:endParaRPr>
          </a:p>
          <a:p>
            <a:r>
              <a:rPr lang="en-IN" dirty="0" smtClean="0">
                <a:latin typeface="Times New Roman" pitchFamily="18" charset="0"/>
                <a:cs typeface="Times New Roman" pitchFamily="18" charset="0"/>
              </a:rPr>
              <a:t>6. The Governor of Assam has discretionary powers regarding the administration of tribal areas of the state.</a:t>
            </a:r>
          </a:p>
          <a:p>
            <a:r>
              <a:rPr lang="en-IN" dirty="0" smtClean="0">
                <a:latin typeface="Times New Roman" pitchFamily="18" charset="0"/>
                <a:cs typeface="Times New Roman" pitchFamily="18" charset="0"/>
              </a:rPr>
              <a:t>The Governor can not exercise his discretionary powers when the State Council of Ministers is supported by the majority of the members of the Legislative Assembly.</a:t>
            </a:r>
          </a:p>
          <a:p>
            <a:endParaRPr lang="en-IN" dirty="0">
              <a:latin typeface="Times New Roman" pitchFamily="18" charset="0"/>
              <a:cs typeface="Times New Roman" pitchFamily="18" charset="0"/>
            </a:endParaRPr>
          </a:p>
          <a:p>
            <a:r>
              <a:rPr lang="en-IN" dirty="0" smtClean="0">
                <a:latin typeface="Times New Roman" pitchFamily="18" charset="0"/>
                <a:cs typeface="Times New Roman" pitchFamily="18" charset="0"/>
              </a:rPr>
              <a:t> 		An  analysis of  the powers and functions of the Governor makes it clear that he is only a nominal head. Only when the Governor acts at his discretion ,he then becomes a real administrator. During emergency period he acts as the agent of the President of India. He is the connecting link between the Central Government and the State Governments. Though he is a nominal head but as the constitutional head of the state ,it is his duty to guide the Council of Ministers in the right path. At last the position of the Governor depends upon his personality o a great extent.</a:t>
            </a:r>
          </a:p>
          <a:p>
            <a:endParaRPr lang="en-IN" dirty="0">
              <a:latin typeface="Times New Roman" pitchFamily="18" charset="0"/>
              <a:cs typeface="Times New Roman" pitchFamily="18" charset="0"/>
            </a:endParaRPr>
          </a:p>
          <a:p>
            <a:r>
              <a:rPr lang="en-IN" dirty="0" smtClean="0">
                <a:latin typeface="Times New Roman" pitchFamily="18" charset="0"/>
                <a:cs typeface="Times New Roman" pitchFamily="18" charset="0"/>
              </a:rPr>
              <a:t>					</a:t>
            </a:r>
            <a:r>
              <a:rPr lang="en-IN" smtClean="0">
                <a:latin typeface="Times New Roman" pitchFamily="18" charset="0"/>
                <a:cs typeface="Times New Roman" pitchFamily="18" charset="0"/>
              </a:rPr>
              <a:t>	</a:t>
            </a:r>
            <a:r>
              <a:rPr lang="en-IN" smtClean="0">
                <a:latin typeface="Times New Roman" pitchFamily="18" charset="0"/>
                <a:cs typeface="Times New Roman" pitchFamily="18" charset="0"/>
              </a:rPr>
              <a:t>continued…..</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50233353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153</TotalTime>
  <Words>883</Words>
  <Application>Microsoft Office PowerPoint</Application>
  <PresentationFormat>On-screen Show (4:3)</PresentationFormat>
  <Paragraphs>48</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Civic</vt:lpstr>
      <vt:lpstr>State Government : Governor, Chief Minister and the Council of Ministers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Government : Governor, Chief Minister and the Council of Minister</dc:title>
  <dc:creator>lenovo</dc:creator>
  <cp:lastModifiedBy>lenovo</cp:lastModifiedBy>
  <cp:revision>16</cp:revision>
  <dcterms:created xsi:type="dcterms:W3CDTF">2020-05-15T12:01:05Z</dcterms:created>
  <dcterms:modified xsi:type="dcterms:W3CDTF">2020-05-16T04:56:07Z</dcterms:modified>
</cp:coreProperties>
</file>