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74" r:id="rId21"/>
    <p:sldId id="278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5A8F-3DC8-485B-8C99-8DCC366D4E0C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AC65-6C4D-465B-B25C-81517273F4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5A8F-3DC8-485B-8C99-8DCC366D4E0C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AC65-6C4D-465B-B25C-81517273F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5A8F-3DC8-485B-8C99-8DCC366D4E0C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AC65-6C4D-465B-B25C-81517273F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5A8F-3DC8-485B-8C99-8DCC366D4E0C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AC65-6C4D-465B-B25C-81517273F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5A8F-3DC8-485B-8C99-8DCC366D4E0C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E66AC65-6C4D-465B-B25C-81517273F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5A8F-3DC8-485B-8C99-8DCC366D4E0C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AC65-6C4D-465B-B25C-81517273F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5A8F-3DC8-485B-8C99-8DCC366D4E0C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AC65-6C4D-465B-B25C-81517273F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5A8F-3DC8-485B-8C99-8DCC366D4E0C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AC65-6C4D-465B-B25C-81517273F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5A8F-3DC8-485B-8C99-8DCC366D4E0C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AC65-6C4D-465B-B25C-81517273F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5A8F-3DC8-485B-8C99-8DCC366D4E0C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AC65-6C4D-465B-B25C-81517273F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5A8F-3DC8-485B-8C99-8DCC366D4E0C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AC65-6C4D-465B-B25C-81517273F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5C5A8F-3DC8-485B-8C99-8DCC366D4E0C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66AC65-6C4D-465B-B25C-81517273F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isy-pollen_tangledw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5334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    </a:t>
            </a:r>
            <a:r>
              <a:rPr lang="en-US" sz="4400" b="1" dirty="0" smtClean="0">
                <a:solidFill>
                  <a:srgbClr val="FF0000"/>
                </a:solidFill>
                <a:latin typeface="Berlin Sans FB" pitchFamily="34" charset="0"/>
              </a:rPr>
              <a:t>POLLEN  MORPHOLOGY</a:t>
            </a:r>
          </a:p>
          <a:p>
            <a:r>
              <a:rPr lang="en-US" sz="4400" b="1" dirty="0" smtClean="0">
                <a:solidFill>
                  <a:srgbClr val="00B050"/>
                </a:solidFill>
                <a:latin typeface="Berlin Sans FB" pitchFamily="34" charset="0"/>
              </a:rPr>
              <a:t>            </a:t>
            </a:r>
            <a:endParaRPr lang="en-US" sz="3600" dirty="0" smtClean="0">
              <a:solidFill>
                <a:srgbClr val="00B050"/>
              </a:solidFill>
              <a:latin typeface="Berlin Sans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2971800"/>
            <a:ext cx="487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Baskerville Old Face" pitchFamily="18" charset="0"/>
              </a:rPr>
              <a:t>Submitted by-</a:t>
            </a:r>
          </a:p>
          <a:p>
            <a:r>
              <a:rPr lang="en-US" sz="3600" dirty="0" err="1" smtClean="0">
                <a:solidFill>
                  <a:srgbClr val="00B050"/>
                </a:solidFill>
                <a:latin typeface="Baskerville Old Face" pitchFamily="18" charset="0"/>
              </a:rPr>
              <a:t>Kashmita</a:t>
            </a:r>
            <a:r>
              <a:rPr lang="en-US" sz="3600" dirty="0" smtClean="0">
                <a:solidFill>
                  <a:srgbClr val="00B050"/>
                </a:solidFill>
                <a:latin typeface="Baskerville Old Face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Baskerville Old Face" pitchFamily="18" charset="0"/>
              </a:rPr>
              <a:t>Ojah</a:t>
            </a:r>
            <a:endParaRPr lang="en-US" sz="3600" dirty="0" smtClean="0">
              <a:solidFill>
                <a:srgbClr val="00B050"/>
              </a:solidFill>
              <a:latin typeface="Baskerville Old Face" pitchFamily="18" charset="0"/>
            </a:endParaRPr>
          </a:p>
          <a:p>
            <a:r>
              <a:rPr lang="en-US" sz="3600" dirty="0" smtClean="0">
                <a:solidFill>
                  <a:srgbClr val="00B050"/>
                </a:solidFill>
                <a:latin typeface="Baskerville Old Face" pitchFamily="18" charset="0"/>
              </a:rPr>
              <a:t>Assistant Professor</a:t>
            </a:r>
            <a:endParaRPr lang="en-US" sz="3600" dirty="0" smtClean="0">
              <a:solidFill>
                <a:srgbClr val="00B050"/>
              </a:solidFill>
              <a:latin typeface="Baskerville Old Face" pitchFamily="18" charset="0"/>
            </a:endParaRPr>
          </a:p>
          <a:p>
            <a:r>
              <a:rPr lang="en-US" sz="3600" dirty="0" smtClean="0">
                <a:solidFill>
                  <a:srgbClr val="00B050"/>
                </a:solidFill>
                <a:latin typeface="Baskerville Old Face" pitchFamily="18" charset="0"/>
              </a:rPr>
              <a:t>Department Of Botany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Baskerville Old Face" pitchFamily="18" charset="0"/>
              </a:rPr>
              <a:t>S.B.DEORAH COLLEGE</a:t>
            </a:r>
            <a:endParaRPr lang="en-US" sz="3600" dirty="0">
              <a:solidFill>
                <a:srgbClr val="00B05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Shape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The shape of pollen grains usually varies from species to species.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This is useful in pollen identification.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 However the shape may vary within one grain type or species.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G. </a:t>
            </a:r>
            <a:r>
              <a:rPr lang="en-US" sz="2400" dirty="0" err="1" smtClean="0">
                <a:solidFill>
                  <a:schemeClr val="bg1"/>
                </a:solidFill>
              </a:rPr>
              <a:t>Erdtman</a:t>
            </a:r>
            <a:r>
              <a:rPr lang="en-US" sz="2400" dirty="0" smtClean="0">
                <a:solidFill>
                  <a:schemeClr val="bg1"/>
                </a:solidFill>
              </a:rPr>
              <a:t> (1952) categorized eight shape classes based on the ratio of polar axis (PA) and equatorial diameter(ED).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      PA/ED x 100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Various PA/ED ratios are divided into different shape classes- </a:t>
            </a:r>
            <a:r>
              <a:rPr lang="en-US" sz="2400" dirty="0" err="1" smtClean="0">
                <a:solidFill>
                  <a:schemeClr val="bg1"/>
                </a:solidFill>
              </a:rPr>
              <a:t>prolate</a:t>
            </a:r>
            <a:r>
              <a:rPr lang="en-US" sz="2400" dirty="0" smtClean="0">
                <a:solidFill>
                  <a:schemeClr val="bg1"/>
                </a:solidFill>
              </a:rPr>
              <a:t> , </a:t>
            </a:r>
            <a:r>
              <a:rPr lang="en-US" sz="2400" dirty="0" err="1" smtClean="0">
                <a:solidFill>
                  <a:schemeClr val="bg1"/>
                </a:solidFill>
              </a:rPr>
              <a:t>prolate</a:t>
            </a:r>
            <a:r>
              <a:rPr lang="en-US" sz="2400" dirty="0" smtClean="0">
                <a:solidFill>
                  <a:schemeClr val="bg1"/>
                </a:solidFill>
              </a:rPr>
              <a:t> – </a:t>
            </a:r>
            <a:r>
              <a:rPr lang="en-US" sz="2400" dirty="0" err="1" smtClean="0">
                <a:solidFill>
                  <a:schemeClr val="bg1"/>
                </a:solidFill>
              </a:rPr>
              <a:t>spheroidal</a:t>
            </a:r>
            <a:r>
              <a:rPr lang="en-US" sz="2400" dirty="0" smtClean="0">
                <a:solidFill>
                  <a:schemeClr val="bg1"/>
                </a:solidFill>
              </a:rPr>
              <a:t> , </a:t>
            </a:r>
            <a:r>
              <a:rPr lang="en-US" sz="2400" dirty="0" err="1" smtClean="0">
                <a:solidFill>
                  <a:schemeClr val="bg1"/>
                </a:solidFill>
              </a:rPr>
              <a:t>spheroidal</a:t>
            </a:r>
            <a:r>
              <a:rPr lang="en-US" sz="2400" dirty="0" smtClean="0">
                <a:solidFill>
                  <a:schemeClr val="bg1"/>
                </a:solidFill>
              </a:rPr>
              <a:t> , sub-</a:t>
            </a:r>
            <a:r>
              <a:rPr lang="en-US" sz="2400" dirty="0" err="1" smtClean="0">
                <a:solidFill>
                  <a:schemeClr val="bg1"/>
                </a:solidFill>
              </a:rPr>
              <a:t>prolate</a:t>
            </a:r>
            <a:r>
              <a:rPr lang="en-US" sz="2400" dirty="0" smtClean="0">
                <a:solidFill>
                  <a:schemeClr val="bg1"/>
                </a:solidFill>
              </a:rPr>
              <a:t> , </a:t>
            </a:r>
            <a:r>
              <a:rPr lang="en-US" sz="2400" dirty="0" err="1" smtClean="0">
                <a:solidFill>
                  <a:schemeClr val="bg1"/>
                </a:solidFill>
              </a:rPr>
              <a:t>perprolate</a:t>
            </a:r>
            <a:r>
              <a:rPr lang="en-US" sz="2400" dirty="0" smtClean="0">
                <a:solidFill>
                  <a:schemeClr val="bg1"/>
                </a:solidFill>
              </a:rPr>
              <a:t> ,oblate , oblate-</a:t>
            </a:r>
            <a:r>
              <a:rPr lang="en-US" sz="2400" dirty="0" err="1" smtClean="0">
                <a:solidFill>
                  <a:schemeClr val="bg1"/>
                </a:solidFill>
              </a:rPr>
              <a:t>spheroidal</a:t>
            </a:r>
            <a:r>
              <a:rPr lang="en-US" sz="2400" dirty="0" smtClean="0">
                <a:solidFill>
                  <a:schemeClr val="bg1"/>
                </a:solidFill>
              </a:rPr>
              <a:t> , sub- oblate, </a:t>
            </a:r>
            <a:r>
              <a:rPr lang="en-US" sz="2400" dirty="0" err="1" smtClean="0">
                <a:solidFill>
                  <a:schemeClr val="bg1"/>
                </a:solidFill>
              </a:rPr>
              <a:t>peroblate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04800"/>
            <a:ext cx="6457950" cy="2971800"/>
          </a:xfrm>
          <a:prstGeom prst="rect">
            <a:avLst/>
          </a:prstGeom>
        </p:spPr>
      </p:pic>
      <p:pic>
        <p:nvPicPr>
          <p:cNvPr id="3" name="Picture 2" descr="image-18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505200"/>
            <a:ext cx="4449881" cy="2763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2743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Fig 5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00B050"/>
                </a:solidFill>
              </a:rPr>
              <a:t>Size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2954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Pollens grains show a great variety in their sizes.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Smallest pollen grains is noted in </a:t>
            </a:r>
            <a:r>
              <a:rPr lang="en-US" sz="2400" i="1" dirty="0" err="1" smtClean="0">
                <a:solidFill>
                  <a:schemeClr val="bg1"/>
                </a:solidFill>
              </a:rPr>
              <a:t>Myosotis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palustris</a:t>
            </a:r>
            <a:r>
              <a:rPr lang="en-US" sz="2400" dirty="0" smtClean="0">
                <a:solidFill>
                  <a:schemeClr val="bg1"/>
                </a:solidFill>
              </a:rPr>
              <a:t>( 5 x 2.4 micron) and in some members of </a:t>
            </a:r>
            <a:r>
              <a:rPr lang="en-US" sz="2400" dirty="0" err="1" smtClean="0">
                <a:solidFill>
                  <a:schemeClr val="bg1"/>
                </a:solidFill>
              </a:rPr>
              <a:t>Boraginaceae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Largest pollen grains are observed in </a:t>
            </a:r>
            <a:r>
              <a:rPr lang="en-US" sz="2400" dirty="0" err="1" smtClean="0">
                <a:solidFill>
                  <a:schemeClr val="bg1"/>
                </a:solidFill>
              </a:rPr>
              <a:t>Cucurbitaceae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Nyctaginaceae</a:t>
            </a:r>
            <a:r>
              <a:rPr lang="en-US" sz="2400" dirty="0" smtClean="0">
                <a:solidFill>
                  <a:schemeClr val="bg1"/>
                </a:solidFill>
              </a:rPr>
              <a:t> etc.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 </a:t>
            </a:r>
            <a:r>
              <a:rPr lang="en-US" sz="2400" dirty="0" err="1" smtClean="0">
                <a:solidFill>
                  <a:schemeClr val="bg1"/>
                </a:solidFill>
              </a:rPr>
              <a:t>Erdtman</a:t>
            </a:r>
            <a:r>
              <a:rPr lang="en-US" sz="2400" dirty="0" smtClean="0">
                <a:solidFill>
                  <a:schemeClr val="bg1"/>
                </a:solidFill>
              </a:rPr>
              <a:t>(1945) classified different pollen classes based on their size expressed.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clip_image015-8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962400"/>
            <a:ext cx="5715000" cy="2667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Apertures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Morphologically aperture is an opening or thinning of </a:t>
            </a:r>
            <a:r>
              <a:rPr lang="en-US" sz="2400" dirty="0" err="1" smtClean="0">
                <a:solidFill>
                  <a:schemeClr val="bg1"/>
                </a:solidFill>
              </a:rPr>
              <a:t>exine</a:t>
            </a:r>
            <a:r>
              <a:rPr lang="en-US" sz="2400" dirty="0" smtClean="0">
                <a:solidFill>
                  <a:schemeClr val="bg1"/>
                </a:solidFill>
              </a:rPr>
              <a:t>. Physiologically a germination zone or a </a:t>
            </a:r>
            <a:r>
              <a:rPr lang="en-US" sz="2400" dirty="0" err="1" smtClean="0">
                <a:solidFill>
                  <a:schemeClr val="bg1"/>
                </a:solidFill>
              </a:rPr>
              <a:t>harmomegathus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1. </a:t>
            </a:r>
            <a:r>
              <a:rPr lang="en-US" sz="2400" dirty="0" smtClean="0">
                <a:solidFill>
                  <a:srgbClr val="00B0F0"/>
                </a:solidFill>
              </a:rPr>
              <a:t>NPC Classification: </a:t>
            </a:r>
            <a:r>
              <a:rPr lang="en-US" sz="2400" dirty="0" smtClean="0">
                <a:solidFill>
                  <a:schemeClr val="bg1"/>
                </a:solidFill>
              </a:rPr>
              <a:t>Pollen were classified based on the apertures, their</a:t>
            </a:r>
            <a:r>
              <a:rPr lang="en-US" sz="2400" b="1" dirty="0" smtClean="0">
                <a:solidFill>
                  <a:schemeClr val="bg1"/>
                </a:solidFill>
              </a:rPr>
              <a:t> Number</a:t>
            </a:r>
            <a:r>
              <a:rPr lang="en-US" sz="2400" dirty="0" smtClean="0">
                <a:solidFill>
                  <a:schemeClr val="bg1"/>
                </a:solidFill>
              </a:rPr>
              <a:t>( </a:t>
            </a:r>
            <a:r>
              <a:rPr lang="en-US" sz="2400" b="1" dirty="0" smtClean="0">
                <a:solidFill>
                  <a:schemeClr val="bg1"/>
                </a:solidFill>
              </a:rPr>
              <a:t>N</a:t>
            </a:r>
            <a:r>
              <a:rPr lang="en-US" sz="2400" dirty="0" smtClean="0">
                <a:solidFill>
                  <a:schemeClr val="bg1"/>
                </a:solidFill>
              </a:rPr>
              <a:t> – whether single or two or many), </a:t>
            </a:r>
            <a:r>
              <a:rPr lang="en-US" sz="2400" b="1" dirty="0" smtClean="0">
                <a:solidFill>
                  <a:schemeClr val="bg1"/>
                </a:solidFill>
              </a:rPr>
              <a:t>Position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chemeClr val="bg1"/>
                </a:solidFill>
              </a:rPr>
              <a:t>P</a:t>
            </a: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</a:rPr>
              <a:t>polar,distal</a:t>
            </a:r>
            <a:r>
              <a:rPr lang="en-US" sz="2400" dirty="0" smtClean="0">
                <a:solidFill>
                  <a:schemeClr val="bg1"/>
                </a:solidFill>
              </a:rPr>
              <a:t> or proximal, global or </a:t>
            </a:r>
            <a:r>
              <a:rPr lang="en-US" sz="2400" dirty="0" err="1" smtClean="0">
                <a:solidFill>
                  <a:schemeClr val="bg1"/>
                </a:solidFill>
              </a:rPr>
              <a:t>meridional</a:t>
            </a:r>
            <a:r>
              <a:rPr lang="en-US" sz="2400" dirty="0" smtClean="0">
                <a:solidFill>
                  <a:schemeClr val="bg1"/>
                </a:solidFill>
              </a:rPr>
              <a:t>), </a:t>
            </a:r>
            <a:r>
              <a:rPr lang="en-US" sz="2400" b="1" dirty="0" smtClean="0">
                <a:solidFill>
                  <a:schemeClr val="bg1"/>
                </a:solidFill>
              </a:rPr>
              <a:t>Characters</a:t>
            </a:r>
            <a:r>
              <a:rPr lang="en-US" sz="2400" dirty="0" smtClean="0">
                <a:solidFill>
                  <a:schemeClr val="bg1"/>
                </a:solidFill>
              </a:rPr>
              <a:t>( </a:t>
            </a:r>
            <a:r>
              <a:rPr lang="en-US" sz="2400" b="1" dirty="0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–circular or elongated).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clip_image017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124200"/>
            <a:ext cx="7548770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6488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Fig 6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22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Based on number-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Atreme</a:t>
            </a:r>
            <a:r>
              <a:rPr lang="en-US" sz="2400" dirty="0" smtClean="0">
                <a:solidFill>
                  <a:schemeClr val="bg1"/>
                </a:solidFill>
              </a:rPr>
              <a:t> , </a:t>
            </a:r>
            <a:r>
              <a:rPr lang="en-US" sz="2400" dirty="0" err="1" smtClean="0">
                <a:solidFill>
                  <a:schemeClr val="bg1"/>
                </a:solidFill>
              </a:rPr>
              <a:t>Monotreme</a:t>
            </a:r>
            <a:r>
              <a:rPr lang="en-US" sz="2400" dirty="0" smtClean="0">
                <a:solidFill>
                  <a:schemeClr val="bg1"/>
                </a:solidFill>
              </a:rPr>
              <a:t> , </a:t>
            </a:r>
            <a:r>
              <a:rPr lang="en-US" sz="2400" dirty="0" err="1" smtClean="0">
                <a:solidFill>
                  <a:schemeClr val="bg1"/>
                </a:solidFill>
              </a:rPr>
              <a:t>Ditreme</a:t>
            </a:r>
            <a:r>
              <a:rPr lang="en-US" sz="2400" dirty="0" smtClean="0">
                <a:solidFill>
                  <a:schemeClr val="bg1"/>
                </a:solidFill>
              </a:rPr>
              <a:t> , </a:t>
            </a:r>
            <a:r>
              <a:rPr lang="en-US" sz="2400" dirty="0" err="1" smtClean="0">
                <a:solidFill>
                  <a:schemeClr val="bg1"/>
                </a:solidFill>
              </a:rPr>
              <a:t>Tritreme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Tetratreme</a:t>
            </a:r>
            <a:r>
              <a:rPr lang="en-US" sz="2400" dirty="0" smtClean="0">
                <a:solidFill>
                  <a:schemeClr val="bg1"/>
                </a:solidFill>
              </a:rPr>
              <a:t> ,</a:t>
            </a:r>
            <a:r>
              <a:rPr lang="en-US" sz="2400" dirty="0" err="1" smtClean="0">
                <a:solidFill>
                  <a:schemeClr val="bg1"/>
                </a:solidFill>
              </a:rPr>
              <a:t>Pentatreme</a:t>
            </a:r>
            <a:r>
              <a:rPr lang="en-US" sz="2400" dirty="0" smtClean="0">
                <a:solidFill>
                  <a:schemeClr val="bg1"/>
                </a:solidFill>
              </a:rPr>
              <a:t> , </a:t>
            </a:r>
            <a:r>
              <a:rPr lang="en-US" sz="2400" dirty="0" err="1" smtClean="0">
                <a:solidFill>
                  <a:schemeClr val="bg1"/>
                </a:solidFill>
              </a:rPr>
              <a:t>Hexatreme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Polytreme</a:t>
            </a:r>
            <a:r>
              <a:rPr lang="en-US" sz="2400" dirty="0" smtClean="0">
                <a:solidFill>
                  <a:schemeClr val="bg1"/>
                </a:solidFill>
              </a:rPr>
              <a:t> ,</a:t>
            </a:r>
            <a:r>
              <a:rPr lang="en-US" sz="2400" dirty="0" err="1" smtClean="0">
                <a:solidFill>
                  <a:schemeClr val="bg1"/>
                </a:solidFill>
              </a:rPr>
              <a:t>Anomotreme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Based on Position-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Catatreme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Anatreme</a:t>
            </a:r>
            <a:r>
              <a:rPr lang="en-US" sz="2400" dirty="0" smtClean="0">
                <a:solidFill>
                  <a:schemeClr val="bg1"/>
                </a:solidFill>
              </a:rPr>
              <a:t> , </a:t>
            </a:r>
            <a:r>
              <a:rPr lang="en-US" sz="2400" dirty="0" err="1" smtClean="0">
                <a:solidFill>
                  <a:schemeClr val="bg1"/>
                </a:solidFill>
              </a:rPr>
              <a:t>Anacatatreme</a:t>
            </a:r>
            <a:r>
              <a:rPr lang="en-US" sz="2400" dirty="0" smtClean="0">
                <a:solidFill>
                  <a:schemeClr val="bg1"/>
                </a:solidFill>
              </a:rPr>
              <a:t> ,</a:t>
            </a:r>
            <a:r>
              <a:rPr lang="en-US" sz="2400" dirty="0" err="1" smtClean="0">
                <a:solidFill>
                  <a:schemeClr val="bg1"/>
                </a:solidFill>
              </a:rPr>
              <a:t>Zonotreme</a:t>
            </a:r>
            <a:r>
              <a:rPr lang="en-US" sz="2400" dirty="0" smtClean="0">
                <a:solidFill>
                  <a:schemeClr val="bg1"/>
                </a:solidFill>
              </a:rPr>
              <a:t> ,</a:t>
            </a:r>
            <a:r>
              <a:rPr lang="en-US" sz="2400" dirty="0" err="1" smtClean="0">
                <a:solidFill>
                  <a:schemeClr val="bg1"/>
                </a:solidFill>
              </a:rPr>
              <a:t>Dizonotreme</a:t>
            </a:r>
            <a:r>
              <a:rPr lang="en-US" sz="2400" dirty="0" smtClean="0">
                <a:solidFill>
                  <a:schemeClr val="bg1"/>
                </a:solidFill>
              </a:rPr>
              <a:t> ,</a:t>
            </a:r>
            <a:r>
              <a:rPr lang="en-US" sz="2400" dirty="0" err="1" smtClean="0">
                <a:solidFill>
                  <a:schemeClr val="bg1"/>
                </a:solidFill>
              </a:rPr>
              <a:t>Pantotreme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Based on characters-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Leptoma</a:t>
            </a:r>
            <a:r>
              <a:rPr lang="en-US" sz="2400" dirty="0" smtClean="0">
                <a:solidFill>
                  <a:schemeClr val="bg1"/>
                </a:solidFill>
              </a:rPr>
              <a:t> , </a:t>
            </a:r>
            <a:r>
              <a:rPr lang="en-US" sz="2400" dirty="0" err="1" smtClean="0">
                <a:solidFill>
                  <a:schemeClr val="bg1"/>
                </a:solidFill>
              </a:rPr>
              <a:t>Trichotomocolpate</a:t>
            </a:r>
            <a:r>
              <a:rPr lang="en-US" sz="2400" dirty="0" smtClean="0">
                <a:solidFill>
                  <a:schemeClr val="bg1"/>
                </a:solidFill>
              </a:rPr>
              <a:t> , </a:t>
            </a:r>
            <a:r>
              <a:rPr lang="en-US" sz="2400" dirty="0" err="1" smtClean="0">
                <a:solidFill>
                  <a:schemeClr val="bg1"/>
                </a:solidFill>
              </a:rPr>
              <a:t>Colpate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Porate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Colporate</a:t>
            </a:r>
            <a:r>
              <a:rPr lang="en-US" sz="2400" dirty="0" smtClean="0">
                <a:solidFill>
                  <a:schemeClr val="bg1"/>
                </a:solidFill>
              </a:rPr>
              <a:t> ,</a:t>
            </a:r>
            <a:r>
              <a:rPr lang="en-US" sz="2400" dirty="0" err="1" smtClean="0">
                <a:solidFill>
                  <a:schemeClr val="bg1"/>
                </a:solidFill>
              </a:rPr>
              <a:t>Poroporate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2.Apertural types: </a:t>
            </a:r>
            <a:r>
              <a:rPr lang="en-US" sz="2400" dirty="0" smtClean="0">
                <a:solidFill>
                  <a:schemeClr val="bg1"/>
                </a:solidFill>
              </a:rPr>
              <a:t>are of two basic types, namely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a) </a:t>
            </a:r>
            <a:r>
              <a:rPr lang="en-US" sz="2400" b="1" dirty="0" smtClean="0">
                <a:solidFill>
                  <a:schemeClr val="bg1"/>
                </a:solidFill>
              </a:rPr>
              <a:t>Simple aperture- </a:t>
            </a:r>
            <a:r>
              <a:rPr lang="en-US" sz="2400" dirty="0" smtClean="0">
                <a:solidFill>
                  <a:schemeClr val="bg1"/>
                </a:solidFill>
              </a:rPr>
              <a:t>with one aperture.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b) </a:t>
            </a:r>
            <a:r>
              <a:rPr lang="en-US" sz="2400" b="1" dirty="0" smtClean="0">
                <a:solidFill>
                  <a:schemeClr val="bg1"/>
                </a:solidFill>
              </a:rPr>
              <a:t>Compound aperture- </a:t>
            </a:r>
            <a:r>
              <a:rPr lang="en-US" sz="2400" dirty="0" smtClean="0">
                <a:solidFill>
                  <a:schemeClr val="bg1"/>
                </a:solidFill>
              </a:rPr>
              <a:t>with two different apertures.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Simple aperture </a:t>
            </a:r>
            <a:r>
              <a:rPr lang="en-US" sz="2400" dirty="0" smtClean="0">
                <a:solidFill>
                  <a:schemeClr val="bg1"/>
                </a:solidFill>
              </a:rPr>
              <a:t>includes-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Lete</a:t>
            </a: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</a:rPr>
              <a:t>Psilotum</a:t>
            </a:r>
            <a:r>
              <a:rPr lang="en-US" sz="2400" dirty="0" smtClean="0">
                <a:solidFill>
                  <a:schemeClr val="bg1"/>
                </a:solidFill>
              </a:rPr>
              <a:t> , </a:t>
            </a:r>
            <a:r>
              <a:rPr lang="en-US" sz="2400" dirty="0" err="1" smtClean="0">
                <a:solidFill>
                  <a:schemeClr val="bg1"/>
                </a:solidFill>
              </a:rPr>
              <a:t>Lycopodium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Porus</a:t>
            </a: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</a:rPr>
              <a:t>Urticaceae</a:t>
            </a:r>
            <a:r>
              <a:rPr lang="en-US" sz="2400" dirty="0" smtClean="0">
                <a:solidFill>
                  <a:schemeClr val="bg1"/>
                </a:solidFill>
              </a:rPr>
              <a:t> , </a:t>
            </a:r>
            <a:r>
              <a:rPr lang="en-US" sz="2400" dirty="0" err="1" smtClean="0">
                <a:solidFill>
                  <a:schemeClr val="bg1"/>
                </a:solidFill>
              </a:rPr>
              <a:t>Ulmaceae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Periporus</a:t>
            </a: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</a:rPr>
              <a:t>Amaranthaceae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Malvaceae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Ulcus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– </a:t>
            </a:r>
            <a:r>
              <a:rPr lang="en-US" sz="2400" dirty="0" err="1" smtClean="0">
                <a:solidFill>
                  <a:schemeClr val="bg1"/>
                </a:solidFill>
              </a:rPr>
              <a:t>Poacea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Sulcus</a:t>
            </a:r>
            <a:r>
              <a:rPr lang="en-US" sz="2400" dirty="0" smtClean="0">
                <a:solidFill>
                  <a:schemeClr val="bg1"/>
                </a:solidFill>
              </a:rPr>
              <a:t> – </a:t>
            </a:r>
            <a:r>
              <a:rPr lang="en-US" sz="2400" dirty="0" err="1" smtClean="0">
                <a:solidFill>
                  <a:schemeClr val="bg1"/>
                </a:solidFill>
              </a:rPr>
              <a:t>Arecaceae</a:t>
            </a:r>
            <a:r>
              <a:rPr lang="en-US" sz="2400" dirty="0" smtClean="0">
                <a:solidFill>
                  <a:schemeClr val="bg1"/>
                </a:solidFill>
              </a:rPr>
              <a:t> , </a:t>
            </a:r>
            <a:r>
              <a:rPr lang="en-US" sz="2400" dirty="0" err="1" smtClean="0">
                <a:solidFill>
                  <a:schemeClr val="bg1"/>
                </a:solidFill>
              </a:rPr>
              <a:t>Magnoliaceae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Sulculi</a:t>
            </a:r>
            <a:r>
              <a:rPr lang="en-US" sz="2400" dirty="0" smtClean="0">
                <a:solidFill>
                  <a:schemeClr val="bg1"/>
                </a:solidFill>
              </a:rPr>
              <a:t> – </a:t>
            </a:r>
            <a:r>
              <a:rPr lang="en-US" sz="2400" dirty="0" err="1" smtClean="0">
                <a:solidFill>
                  <a:schemeClr val="bg1"/>
                </a:solidFill>
              </a:rPr>
              <a:t>Eupomatia</a:t>
            </a:r>
            <a:r>
              <a:rPr lang="en-US" sz="2400" dirty="0" smtClean="0">
                <a:solidFill>
                  <a:schemeClr val="bg1"/>
                </a:solidFill>
              </a:rPr>
              <a:t> , </a:t>
            </a:r>
            <a:r>
              <a:rPr lang="en-US" sz="2400" dirty="0" err="1" smtClean="0">
                <a:solidFill>
                  <a:schemeClr val="bg1"/>
                </a:solidFill>
              </a:rPr>
              <a:t>Atherosperma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Colpus</a:t>
            </a:r>
            <a:r>
              <a:rPr lang="en-US" sz="2400" dirty="0" smtClean="0">
                <a:solidFill>
                  <a:schemeClr val="bg1"/>
                </a:solidFill>
              </a:rPr>
              <a:t> – </a:t>
            </a:r>
            <a:r>
              <a:rPr lang="en-US" sz="2400" dirty="0" err="1" smtClean="0">
                <a:solidFill>
                  <a:schemeClr val="bg1"/>
                </a:solidFill>
              </a:rPr>
              <a:t>Lamiaceae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Brassicaceae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Pericolpus</a:t>
            </a:r>
            <a:r>
              <a:rPr lang="en-US" sz="2400" dirty="0" smtClean="0">
                <a:solidFill>
                  <a:schemeClr val="bg1"/>
                </a:solidFill>
              </a:rPr>
              <a:t> – </a:t>
            </a:r>
            <a:r>
              <a:rPr lang="en-US" sz="2400" dirty="0" err="1" smtClean="0">
                <a:solidFill>
                  <a:schemeClr val="bg1"/>
                </a:solidFill>
              </a:rPr>
              <a:t>Portulacaceae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Martyniaceae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Compound apertures </a:t>
            </a:r>
            <a:r>
              <a:rPr lang="en-US" sz="2400" dirty="0" smtClean="0">
                <a:solidFill>
                  <a:schemeClr val="bg1"/>
                </a:solidFill>
              </a:rPr>
              <a:t>includes-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Colporus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Pericolporus</a:t>
            </a:r>
            <a:r>
              <a:rPr lang="en-US" sz="2400" dirty="0" smtClean="0">
                <a:solidFill>
                  <a:schemeClr val="bg1"/>
                </a:solidFill>
              </a:rPr>
              <a:t> , </a:t>
            </a:r>
            <a:r>
              <a:rPr lang="en-US" sz="2400" dirty="0" err="1" smtClean="0">
                <a:solidFill>
                  <a:schemeClr val="bg1"/>
                </a:solidFill>
              </a:rPr>
              <a:t>Pororus</a:t>
            </a:r>
            <a:r>
              <a:rPr lang="en-US" sz="2400" dirty="0" smtClean="0">
                <a:solidFill>
                  <a:schemeClr val="bg1"/>
                </a:solidFill>
              </a:rPr>
              <a:t> .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3.Edges of apertures-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Annulus , Costa ,Margo , Operculum , </a:t>
            </a:r>
            <a:r>
              <a:rPr lang="en-US" sz="2400" dirty="0" err="1" smtClean="0">
                <a:solidFill>
                  <a:schemeClr val="bg1"/>
                </a:solidFill>
              </a:rPr>
              <a:t>Vestibulum</a:t>
            </a:r>
            <a:r>
              <a:rPr lang="en-US" sz="2400" dirty="0" smtClean="0">
                <a:solidFill>
                  <a:schemeClr val="bg1"/>
                </a:solidFill>
              </a:rPr>
              <a:t> ,</a:t>
            </a:r>
            <a:r>
              <a:rPr lang="en-US" sz="2400" dirty="0" err="1" smtClean="0">
                <a:solidFill>
                  <a:schemeClr val="bg1"/>
                </a:solidFill>
              </a:rPr>
              <a:t>Arcus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Oncus</a:t>
            </a:r>
            <a:r>
              <a:rPr lang="en-US" sz="2400" dirty="0" smtClean="0">
                <a:solidFill>
                  <a:schemeClr val="bg1"/>
                </a:solidFill>
              </a:rPr>
              <a:t> , </a:t>
            </a:r>
            <a:r>
              <a:rPr lang="en-US" sz="2400" dirty="0" err="1" smtClean="0">
                <a:solidFill>
                  <a:schemeClr val="bg1"/>
                </a:solidFill>
              </a:rPr>
              <a:t>Laesura</a:t>
            </a:r>
            <a:r>
              <a:rPr lang="en-US" sz="2400" dirty="0" smtClean="0">
                <a:solidFill>
                  <a:schemeClr val="bg1"/>
                </a:solidFill>
              </a:rPr>
              <a:t> .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 descr="clip_image023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733800"/>
            <a:ext cx="6400800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6172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Fig 7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Sporoderm</a:t>
            </a:r>
            <a:r>
              <a:rPr lang="en-US" dirty="0" smtClean="0">
                <a:solidFill>
                  <a:srgbClr val="00B050"/>
                </a:solidFill>
              </a:rPr>
              <a:t> stratification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The pollen wall, the </a:t>
            </a:r>
            <a:r>
              <a:rPr lang="en-US" sz="2400" dirty="0" err="1" smtClean="0">
                <a:solidFill>
                  <a:schemeClr val="bg1"/>
                </a:solidFill>
              </a:rPr>
              <a:t>sporoderm</a:t>
            </a:r>
            <a:r>
              <a:rPr lang="en-US" sz="2400" dirty="0" smtClean="0">
                <a:solidFill>
                  <a:schemeClr val="bg1"/>
                </a:solidFill>
              </a:rPr>
              <a:t> is stratified.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The walls consists of two layers- </a:t>
            </a:r>
            <a:r>
              <a:rPr lang="en-US" sz="2400" dirty="0" err="1" smtClean="0">
                <a:solidFill>
                  <a:schemeClr val="bg1"/>
                </a:solidFill>
              </a:rPr>
              <a:t>intine</a:t>
            </a:r>
            <a:r>
              <a:rPr lang="en-US" sz="2400" dirty="0" smtClean="0">
                <a:solidFill>
                  <a:schemeClr val="bg1"/>
                </a:solidFill>
              </a:rPr>
              <a:t> and an outer </a:t>
            </a:r>
            <a:r>
              <a:rPr lang="en-US" sz="2400" dirty="0" err="1" smtClean="0">
                <a:solidFill>
                  <a:schemeClr val="bg1"/>
                </a:solidFill>
              </a:rPr>
              <a:t>acetolylis</a:t>
            </a:r>
            <a:r>
              <a:rPr lang="en-US" sz="2400" dirty="0" smtClean="0">
                <a:solidFill>
                  <a:schemeClr val="bg1"/>
                </a:solidFill>
              </a:rPr>
              <a:t> resistant layer called </a:t>
            </a:r>
            <a:r>
              <a:rPr lang="en-US" sz="2400" dirty="0" err="1" smtClean="0">
                <a:solidFill>
                  <a:schemeClr val="bg1"/>
                </a:solidFill>
              </a:rPr>
              <a:t>exine</a:t>
            </a:r>
            <a:r>
              <a:rPr lang="en-US" sz="2400" dirty="0" smtClean="0">
                <a:solidFill>
                  <a:schemeClr val="bg1"/>
                </a:solidFill>
              </a:rPr>
              <a:t> , composed of </a:t>
            </a:r>
            <a:r>
              <a:rPr lang="en-US" sz="2400" dirty="0" err="1" smtClean="0">
                <a:solidFill>
                  <a:schemeClr val="bg1"/>
                </a:solidFill>
              </a:rPr>
              <a:t>sporopollenin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</a:rPr>
              <a:t>Exine</a:t>
            </a:r>
            <a:r>
              <a:rPr lang="en-US" sz="2400" dirty="0" smtClean="0">
                <a:solidFill>
                  <a:schemeClr val="bg1"/>
                </a:solidFill>
              </a:rPr>
              <a:t> is divided into </a:t>
            </a:r>
            <a:r>
              <a:rPr lang="en-US" sz="2400" dirty="0" err="1" smtClean="0">
                <a:solidFill>
                  <a:schemeClr val="bg1"/>
                </a:solidFill>
              </a:rPr>
              <a:t>sexine</a:t>
            </a:r>
            <a:r>
              <a:rPr lang="en-US" sz="2400" dirty="0" smtClean="0">
                <a:solidFill>
                  <a:schemeClr val="bg1"/>
                </a:solidFill>
              </a:rPr>
              <a:t> and </a:t>
            </a:r>
            <a:r>
              <a:rPr lang="en-US" sz="2400" dirty="0" err="1" smtClean="0">
                <a:solidFill>
                  <a:schemeClr val="bg1"/>
                </a:solidFill>
              </a:rPr>
              <a:t>nexine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Sexine</a:t>
            </a:r>
            <a:r>
              <a:rPr lang="en-US" sz="2400" dirty="0" smtClean="0">
                <a:solidFill>
                  <a:schemeClr val="bg1"/>
                </a:solidFill>
              </a:rPr>
              <a:t> again composed of two layers- </a:t>
            </a:r>
            <a:r>
              <a:rPr lang="en-US" sz="2400" dirty="0" err="1" smtClean="0">
                <a:solidFill>
                  <a:schemeClr val="bg1"/>
                </a:solidFill>
              </a:rPr>
              <a:t>ectosexine</a:t>
            </a:r>
            <a:r>
              <a:rPr lang="en-US" sz="2400" dirty="0" smtClean="0">
                <a:solidFill>
                  <a:schemeClr val="bg1"/>
                </a:solidFill>
              </a:rPr>
              <a:t> and </a:t>
            </a:r>
            <a:r>
              <a:rPr lang="en-US" sz="2400" dirty="0" err="1" smtClean="0">
                <a:solidFill>
                  <a:schemeClr val="bg1"/>
                </a:solidFill>
              </a:rPr>
              <a:t>endosexine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</a:rPr>
              <a:t>Nexine</a:t>
            </a:r>
            <a:r>
              <a:rPr lang="en-US" sz="2400" dirty="0" smtClean="0">
                <a:solidFill>
                  <a:schemeClr val="bg1"/>
                </a:solidFill>
              </a:rPr>
              <a:t> – </a:t>
            </a:r>
            <a:r>
              <a:rPr lang="en-US" sz="2400" dirty="0" err="1" smtClean="0">
                <a:solidFill>
                  <a:schemeClr val="bg1"/>
                </a:solidFill>
              </a:rPr>
              <a:t>nexine</a:t>
            </a:r>
            <a:r>
              <a:rPr lang="en-US" sz="2400" dirty="0" smtClean="0">
                <a:solidFill>
                  <a:schemeClr val="bg1"/>
                </a:solidFill>
              </a:rPr>
              <a:t> 1 and </a:t>
            </a:r>
            <a:r>
              <a:rPr lang="en-US" sz="2400" dirty="0" err="1" smtClean="0">
                <a:solidFill>
                  <a:schemeClr val="bg1"/>
                </a:solidFill>
              </a:rPr>
              <a:t>nexine</a:t>
            </a:r>
            <a:r>
              <a:rPr lang="en-US" sz="2400" dirty="0" smtClean="0">
                <a:solidFill>
                  <a:schemeClr val="bg1"/>
                </a:solidFill>
              </a:rPr>
              <a:t> 2 ( </a:t>
            </a:r>
            <a:r>
              <a:rPr lang="en-US" sz="2400" dirty="0" err="1" smtClean="0">
                <a:solidFill>
                  <a:schemeClr val="bg1"/>
                </a:solidFill>
              </a:rPr>
              <a:t>Erdtman</a:t>
            </a:r>
            <a:r>
              <a:rPr lang="en-US" sz="2400" dirty="0" smtClean="0">
                <a:solidFill>
                  <a:schemeClr val="bg1"/>
                </a:solidFill>
              </a:rPr>
              <a:t>).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Knut </a:t>
            </a:r>
            <a:r>
              <a:rPr lang="en-US" sz="2400" dirty="0" err="1" smtClean="0">
                <a:solidFill>
                  <a:schemeClr val="bg1"/>
                </a:solidFill>
              </a:rPr>
              <a:t>Faegri</a:t>
            </a:r>
            <a:r>
              <a:rPr lang="en-US" sz="2400" dirty="0" smtClean="0">
                <a:solidFill>
                  <a:schemeClr val="bg1"/>
                </a:solidFill>
              </a:rPr>
              <a:t>(1964) recognized two layers of </a:t>
            </a:r>
            <a:r>
              <a:rPr lang="en-US" sz="2400" dirty="0" err="1" smtClean="0">
                <a:solidFill>
                  <a:schemeClr val="bg1"/>
                </a:solidFill>
              </a:rPr>
              <a:t>exine</a:t>
            </a:r>
            <a:r>
              <a:rPr lang="en-US" sz="2400" dirty="0" smtClean="0">
                <a:solidFill>
                  <a:schemeClr val="bg1"/>
                </a:solidFill>
              </a:rPr>
              <a:t>-the outer </a:t>
            </a:r>
            <a:r>
              <a:rPr lang="en-US" sz="2400" dirty="0" err="1" smtClean="0">
                <a:solidFill>
                  <a:schemeClr val="bg1"/>
                </a:solidFill>
              </a:rPr>
              <a:t>ektexine</a:t>
            </a:r>
            <a:r>
              <a:rPr lang="en-US" sz="2400" dirty="0" smtClean="0">
                <a:solidFill>
                  <a:schemeClr val="bg1"/>
                </a:solidFill>
              </a:rPr>
              <a:t> ( </a:t>
            </a:r>
            <a:r>
              <a:rPr lang="en-US" sz="2400" dirty="0" err="1" smtClean="0">
                <a:solidFill>
                  <a:schemeClr val="bg1"/>
                </a:solidFill>
              </a:rPr>
              <a:t>sexine</a:t>
            </a:r>
            <a:r>
              <a:rPr lang="en-US" sz="2400" dirty="0" smtClean="0">
                <a:solidFill>
                  <a:schemeClr val="bg1"/>
                </a:solidFill>
              </a:rPr>
              <a:t> and </a:t>
            </a:r>
            <a:r>
              <a:rPr lang="en-US" sz="2400" dirty="0" err="1" smtClean="0">
                <a:solidFill>
                  <a:schemeClr val="bg1"/>
                </a:solidFill>
              </a:rPr>
              <a:t>nexine</a:t>
            </a:r>
            <a:r>
              <a:rPr lang="en-US" sz="2400" dirty="0" smtClean="0">
                <a:solidFill>
                  <a:schemeClr val="bg1"/>
                </a:solidFill>
              </a:rPr>
              <a:t> 1) and inner </a:t>
            </a:r>
            <a:r>
              <a:rPr lang="en-US" sz="2400" dirty="0" err="1" smtClean="0">
                <a:solidFill>
                  <a:schemeClr val="bg1"/>
                </a:solidFill>
              </a:rPr>
              <a:t>endexine</a:t>
            </a:r>
            <a:r>
              <a:rPr lang="en-US" sz="2400" dirty="0" smtClean="0">
                <a:solidFill>
                  <a:schemeClr val="bg1"/>
                </a:solidFill>
              </a:rPr>
              <a:t>.(</a:t>
            </a:r>
            <a:r>
              <a:rPr lang="en-US" sz="2400" dirty="0" err="1" smtClean="0">
                <a:solidFill>
                  <a:schemeClr val="bg1"/>
                </a:solidFill>
              </a:rPr>
              <a:t>nexine</a:t>
            </a:r>
            <a:r>
              <a:rPr lang="en-US" sz="2400" dirty="0" smtClean="0">
                <a:solidFill>
                  <a:schemeClr val="bg1"/>
                </a:solidFill>
              </a:rPr>
              <a:t> 2).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_image031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14400"/>
            <a:ext cx="6248400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5257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FIG 8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Exine</a:t>
            </a:r>
            <a:r>
              <a:rPr lang="en-US" dirty="0" smtClean="0">
                <a:solidFill>
                  <a:srgbClr val="00B050"/>
                </a:solidFill>
              </a:rPr>
              <a:t> Ornamentation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792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The are two types of </a:t>
            </a:r>
            <a:r>
              <a:rPr lang="en-US" sz="2400" dirty="0" err="1" smtClean="0">
                <a:solidFill>
                  <a:schemeClr val="bg1"/>
                </a:solidFill>
              </a:rPr>
              <a:t>exine</a:t>
            </a:r>
            <a:r>
              <a:rPr lang="en-US" sz="2400" dirty="0" smtClean="0">
                <a:solidFill>
                  <a:schemeClr val="bg1"/>
                </a:solidFill>
              </a:rPr>
              <a:t> ornamentation, the structure or texture and the sculpturing.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Supratectal</a:t>
            </a:r>
            <a:r>
              <a:rPr lang="en-US" sz="2400" dirty="0" smtClean="0">
                <a:solidFill>
                  <a:srgbClr val="00B0F0"/>
                </a:solidFill>
              </a:rPr>
              <a:t> sculpturing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There are several external textural modifications of the </a:t>
            </a:r>
            <a:r>
              <a:rPr lang="en-US" sz="2400" dirty="0" err="1" smtClean="0">
                <a:solidFill>
                  <a:schemeClr val="bg1"/>
                </a:solidFill>
              </a:rPr>
              <a:t>exine</a:t>
            </a:r>
            <a:r>
              <a:rPr lang="en-US" sz="2400" dirty="0" smtClean="0">
                <a:solidFill>
                  <a:schemeClr val="bg1"/>
                </a:solidFill>
              </a:rPr>
              <a:t> of pollen </a:t>
            </a:r>
            <a:r>
              <a:rPr lang="en-US" sz="2400" dirty="0" err="1" smtClean="0">
                <a:solidFill>
                  <a:schemeClr val="bg1"/>
                </a:solidFill>
              </a:rPr>
              <a:t>grains.It</a:t>
            </a:r>
            <a:r>
              <a:rPr lang="en-US" sz="2400" dirty="0" smtClean="0">
                <a:solidFill>
                  <a:schemeClr val="bg1"/>
                </a:solidFill>
              </a:rPr>
              <a:t> is an usual feature of </a:t>
            </a:r>
            <a:r>
              <a:rPr lang="en-US" sz="2400" dirty="0" err="1" smtClean="0">
                <a:solidFill>
                  <a:schemeClr val="bg1"/>
                </a:solidFill>
              </a:rPr>
              <a:t>ektexine.Tectum</a:t>
            </a:r>
            <a:r>
              <a:rPr lang="en-US" sz="2400" dirty="0" smtClean="0">
                <a:solidFill>
                  <a:schemeClr val="bg1"/>
                </a:solidFill>
              </a:rPr>
              <a:t> may be </a:t>
            </a:r>
            <a:r>
              <a:rPr lang="en-US" sz="2400" dirty="0" err="1" smtClean="0">
                <a:solidFill>
                  <a:schemeClr val="bg1"/>
                </a:solidFill>
              </a:rPr>
              <a:t>psilate</a:t>
            </a:r>
            <a:r>
              <a:rPr lang="en-US" sz="2400" dirty="0" smtClean="0">
                <a:solidFill>
                  <a:schemeClr val="bg1"/>
                </a:solidFill>
              </a:rPr>
              <a:t> with forming structures like </a:t>
            </a:r>
            <a:r>
              <a:rPr lang="en-US" sz="2400" dirty="0" err="1" smtClean="0">
                <a:solidFill>
                  <a:schemeClr val="bg1"/>
                </a:solidFill>
              </a:rPr>
              <a:t>spinules</a:t>
            </a:r>
            <a:r>
              <a:rPr lang="en-US" sz="2400" dirty="0" smtClean="0">
                <a:solidFill>
                  <a:schemeClr val="bg1"/>
                </a:solidFill>
              </a:rPr>
              <a:t>, spines , </a:t>
            </a:r>
            <a:r>
              <a:rPr lang="en-US" sz="2400" dirty="0" err="1" smtClean="0">
                <a:solidFill>
                  <a:schemeClr val="bg1"/>
                </a:solidFill>
              </a:rPr>
              <a:t>pila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verruca</a:t>
            </a:r>
            <a:r>
              <a:rPr lang="en-US" sz="2400" dirty="0" smtClean="0">
                <a:solidFill>
                  <a:schemeClr val="bg1"/>
                </a:solidFill>
              </a:rPr>
              <a:t> ,</a:t>
            </a:r>
            <a:r>
              <a:rPr lang="en-US" sz="2400" dirty="0" err="1" smtClean="0">
                <a:solidFill>
                  <a:schemeClr val="bg1"/>
                </a:solidFill>
              </a:rPr>
              <a:t>gemma</a:t>
            </a:r>
            <a:r>
              <a:rPr lang="en-US" sz="2400" dirty="0" smtClean="0">
                <a:solidFill>
                  <a:schemeClr val="bg1"/>
                </a:solidFill>
              </a:rPr>
              <a:t> , </a:t>
            </a:r>
            <a:r>
              <a:rPr lang="en-US" sz="2400" dirty="0" err="1" smtClean="0">
                <a:solidFill>
                  <a:schemeClr val="bg1"/>
                </a:solidFill>
              </a:rPr>
              <a:t>clava</a:t>
            </a:r>
            <a:r>
              <a:rPr lang="en-US" sz="2400" dirty="0" smtClean="0">
                <a:solidFill>
                  <a:schemeClr val="bg1"/>
                </a:solidFill>
              </a:rPr>
              <a:t>, granules, etc.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Sculpturing on </a:t>
            </a:r>
            <a:r>
              <a:rPr lang="en-US" sz="2400" dirty="0" err="1" smtClean="0">
                <a:solidFill>
                  <a:srgbClr val="00B0F0"/>
                </a:solidFill>
              </a:rPr>
              <a:t>subtectate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sexine</a:t>
            </a:r>
            <a:endParaRPr lang="en-US" sz="2400" dirty="0" smtClean="0">
              <a:solidFill>
                <a:srgbClr val="00B0F0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In </a:t>
            </a:r>
            <a:r>
              <a:rPr lang="en-US" sz="2400" dirty="0" err="1" smtClean="0">
                <a:solidFill>
                  <a:schemeClr val="bg1"/>
                </a:solidFill>
              </a:rPr>
              <a:t>subtectate</a:t>
            </a:r>
            <a:r>
              <a:rPr lang="en-US" sz="2400" dirty="0" smtClean="0">
                <a:solidFill>
                  <a:schemeClr val="bg1"/>
                </a:solidFill>
              </a:rPr>
              <a:t> or </a:t>
            </a:r>
            <a:r>
              <a:rPr lang="en-US" sz="2400" dirty="0" err="1" smtClean="0">
                <a:solidFill>
                  <a:schemeClr val="bg1"/>
                </a:solidFill>
              </a:rPr>
              <a:t>semitectate</a:t>
            </a:r>
            <a:r>
              <a:rPr lang="en-US" sz="2400" dirty="0" smtClean="0">
                <a:solidFill>
                  <a:schemeClr val="bg1"/>
                </a:solidFill>
              </a:rPr>
              <a:t> grains the </a:t>
            </a:r>
            <a:r>
              <a:rPr lang="en-US" sz="2400" dirty="0" err="1" smtClean="0">
                <a:solidFill>
                  <a:schemeClr val="bg1"/>
                </a:solidFill>
              </a:rPr>
              <a:t>tectum</a:t>
            </a:r>
            <a:r>
              <a:rPr lang="en-US" sz="2400" dirty="0" smtClean="0">
                <a:solidFill>
                  <a:schemeClr val="bg1"/>
                </a:solidFill>
              </a:rPr>
              <a:t> is provided with minute perforations and surface ornamentations namely- </a:t>
            </a:r>
            <a:r>
              <a:rPr lang="en-US" sz="2400" dirty="0" err="1" smtClean="0">
                <a:solidFill>
                  <a:schemeClr val="bg1"/>
                </a:solidFill>
              </a:rPr>
              <a:t>foveolate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rugulate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fossulate,striato-reticulate,etc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_image037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0"/>
            <a:ext cx="7315200" cy="3352800"/>
          </a:xfrm>
          <a:prstGeom prst="rect">
            <a:avLst/>
          </a:prstGeom>
        </p:spPr>
      </p:pic>
      <p:pic>
        <p:nvPicPr>
          <p:cNvPr id="3" name="Picture 2" descr="clip_image044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429000"/>
            <a:ext cx="7315200" cy="3429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Contents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Introduction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Pollen Units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Polarity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Symmetry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Shape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Size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Apertures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</a:rPr>
              <a:t>Sporoderm</a:t>
            </a:r>
            <a:r>
              <a:rPr lang="en-US" sz="2400" dirty="0" smtClean="0">
                <a:solidFill>
                  <a:schemeClr val="bg1"/>
                </a:solidFill>
              </a:rPr>
              <a:t> Stratification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</a:rPr>
              <a:t>Exine</a:t>
            </a:r>
            <a:r>
              <a:rPr lang="en-US" sz="2400" dirty="0" smtClean="0">
                <a:solidFill>
                  <a:schemeClr val="bg1"/>
                </a:solidFill>
              </a:rPr>
              <a:t> ornamentation.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Conclusion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The morphological characteristics of the pollen grains are </a:t>
            </a:r>
            <a:r>
              <a:rPr lang="en-US" sz="2400" dirty="0" err="1" smtClean="0">
                <a:solidFill>
                  <a:schemeClr val="bg1"/>
                </a:solidFill>
              </a:rPr>
              <a:t>manifestated</a:t>
            </a:r>
            <a:r>
              <a:rPr lang="en-US" sz="2400" dirty="0" smtClean="0">
                <a:solidFill>
                  <a:schemeClr val="bg1"/>
                </a:solidFill>
              </a:rPr>
              <a:t> in the outermost pollen wall ( </a:t>
            </a:r>
            <a:r>
              <a:rPr lang="en-US" sz="2400" dirty="0" err="1" smtClean="0">
                <a:solidFill>
                  <a:schemeClr val="bg1"/>
                </a:solidFill>
              </a:rPr>
              <a:t>exine</a:t>
            </a:r>
            <a:r>
              <a:rPr lang="en-US" sz="2400" dirty="0" smtClean="0">
                <a:solidFill>
                  <a:schemeClr val="bg1"/>
                </a:solidFill>
              </a:rPr>
              <a:t>).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The stratification of </a:t>
            </a:r>
            <a:r>
              <a:rPr lang="en-US" sz="2400" dirty="0" err="1" smtClean="0">
                <a:solidFill>
                  <a:schemeClr val="bg1"/>
                </a:solidFill>
              </a:rPr>
              <a:t>exine</a:t>
            </a:r>
            <a:r>
              <a:rPr lang="en-US" sz="2400" dirty="0" smtClean="0">
                <a:solidFill>
                  <a:schemeClr val="bg1"/>
                </a:solidFill>
              </a:rPr>
              <a:t> along with number, position and characters have been used to classify pollen grains.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Comparative study of pollen grains is very useful in systematic </a:t>
            </a:r>
            <a:r>
              <a:rPr lang="en-US" sz="2400" dirty="0" err="1" smtClean="0">
                <a:solidFill>
                  <a:schemeClr val="bg1"/>
                </a:solidFill>
              </a:rPr>
              <a:t>consideration.These</a:t>
            </a:r>
            <a:r>
              <a:rPr lang="en-US" sz="2400" dirty="0" smtClean="0">
                <a:solidFill>
                  <a:schemeClr val="bg1"/>
                </a:solidFill>
              </a:rPr>
              <a:t> phenomena are the most important criteria for research dealing with both extant and extinct pollen grains.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Pollen and spore morphology deals with borderline fields between </a:t>
            </a:r>
            <a:r>
              <a:rPr lang="en-US" sz="2400" dirty="0" err="1" smtClean="0">
                <a:solidFill>
                  <a:schemeClr val="bg1"/>
                </a:solidFill>
              </a:rPr>
              <a:t>palynology</a:t>
            </a:r>
            <a:r>
              <a:rPr lang="en-US" sz="2400" dirty="0" smtClean="0">
                <a:solidFill>
                  <a:schemeClr val="bg1"/>
                </a:solidFill>
              </a:rPr>
              <a:t> and taxonomy, cytology, genetics and other related fields.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References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764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bg1"/>
                </a:solidFill>
              </a:rPr>
              <a:t>Palynology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Pollen Morphology. Dr. Matt Smith $ Prof Carmen Galan.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bg1"/>
                </a:solidFill>
              </a:rPr>
              <a:t>Palynology</a:t>
            </a:r>
            <a:r>
              <a:rPr lang="en-US" sz="2400" dirty="0" smtClean="0">
                <a:solidFill>
                  <a:schemeClr val="bg1"/>
                </a:solidFill>
              </a:rPr>
              <a:t> . Mohamed K </a:t>
            </a:r>
            <a:r>
              <a:rPr lang="en-US" sz="2400" dirty="0" err="1" smtClean="0">
                <a:solidFill>
                  <a:schemeClr val="bg1"/>
                </a:solidFill>
              </a:rPr>
              <a:t>Zobaa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http://www.wikipedia.org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ylish+thank+u+wish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Introduction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5638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The term </a:t>
            </a:r>
            <a:r>
              <a:rPr lang="en-US" sz="2400" dirty="0" err="1" smtClean="0">
                <a:solidFill>
                  <a:schemeClr val="bg1"/>
                </a:solidFill>
              </a:rPr>
              <a:t>Palynology</a:t>
            </a:r>
            <a:r>
              <a:rPr lang="en-US" sz="2400" dirty="0" smtClean="0">
                <a:solidFill>
                  <a:schemeClr val="bg1"/>
                </a:solidFill>
              </a:rPr>
              <a:t> was first introduced by Hyde and Williams in 1944.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The word is derived from Greek words </a:t>
            </a:r>
            <a:r>
              <a:rPr lang="en-US" sz="2400" b="1" dirty="0" err="1" smtClean="0">
                <a:solidFill>
                  <a:schemeClr val="bg1"/>
                </a:solidFill>
              </a:rPr>
              <a:t>Paluno</a:t>
            </a:r>
            <a:r>
              <a:rPr lang="en-US" sz="2400" dirty="0" smtClean="0">
                <a:solidFill>
                  <a:schemeClr val="bg1"/>
                </a:solidFill>
              </a:rPr>
              <a:t> means sprinkle and </a:t>
            </a:r>
            <a:r>
              <a:rPr lang="en-US" sz="2400" b="1" dirty="0" smtClean="0">
                <a:solidFill>
                  <a:schemeClr val="bg1"/>
                </a:solidFill>
              </a:rPr>
              <a:t>Pale</a:t>
            </a:r>
            <a:r>
              <a:rPr lang="en-US" sz="2400" dirty="0" smtClean="0">
                <a:solidFill>
                  <a:schemeClr val="bg1"/>
                </a:solidFill>
              </a:rPr>
              <a:t> means dust.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</a:rPr>
              <a:t>Pollen grains the male gametophyte of flowering plants.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Pollen is a fine powdery substance 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Consists o two layers-inner </a:t>
            </a:r>
            <a:r>
              <a:rPr lang="en-US" sz="2400" dirty="0" err="1" smtClean="0">
                <a:solidFill>
                  <a:schemeClr val="bg1"/>
                </a:solidFill>
              </a:rPr>
              <a:t>intine</a:t>
            </a:r>
            <a:r>
              <a:rPr lang="en-US" sz="2400" dirty="0" smtClean="0">
                <a:solidFill>
                  <a:schemeClr val="bg1"/>
                </a:solidFill>
              </a:rPr>
              <a:t> and the outer </a:t>
            </a:r>
            <a:r>
              <a:rPr lang="en-US" sz="2400" dirty="0" err="1" smtClean="0">
                <a:solidFill>
                  <a:schemeClr val="bg1"/>
                </a:solidFill>
              </a:rPr>
              <a:t>exine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4" name="Picture 3" descr="800px-Tulip_Stamen_Ti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447800"/>
            <a:ext cx="3200400" cy="4419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Pollen units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The pollen grains are produced within the anther of flower.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Pollen mother cells originating from </a:t>
            </a:r>
            <a:r>
              <a:rPr lang="en-US" sz="2400" dirty="0" err="1" smtClean="0">
                <a:solidFill>
                  <a:schemeClr val="bg1"/>
                </a:solidFill>
              </a:rPr>
              <a:t>sporogenous</a:t>
            </a:r>
            <a:r>
              <a:rPr lang="en-US" sz="2400" dirty="0" smtClean="0">
                <a:solidFill>
                  <a:schemeClr val="bg1"/>
                </a:solidFill>
              </a:rPr>
              <a:t> tissue of anther divide </a:t>
            </a:r>
            <a:r>
              <a:rPr lang="en-US" sz="2400" dirty="0" err="1" smtClean="0">
                <a:solidFill>
                  <a:schemeClr val="bg1"/>
                </a:solidFill>
              </a:rPr>
              <a:t>meiotically</a:t>
            </a:r>
            <a:r>
              <a:rPr lang="en-US" sz="2400" dirty="0" smtClean="0">
                <a:solidFill>
                  <a:schemeClr val="bg1"/>
                </a:solidFill>
              </a:rPr>
              <a:t> to form tetrad.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The pollen grains do not remain united at </a:t>
            </a:r>
            <a:r>
              <a:rPr lang="en-US" sz="2400" dirty="0" err="1" smtClean="0">
                <a:solidFill>
                  <a:schemeClr val="bg1"/>
                </a:solidFill>
              </a:rPr>
              <a:t>maturity,and</a:t>
            </a:r>
            <a:r>
              <a:rPr lang="en-US" sz="2400" dirty="0" smtClean="0">
                <a:solidFill>
                  <a:schemeClr val="bg1"/>
                </a:solidFill>
              </a:rPr>
              <a:t> are dissociated into different types viz.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70C0"/>
                </a:solidFill>
              </a:rPr>
              <a:t>Monad</a:t>
            </a:r>
            <a:r>
              <a:rPr lang="en-US" sz="2400" dirty="0" smtClean="0">
                <a:solidFill>
                  <a:schemeClr val="bg1"/>
                </a:solidFill>
              </a:rPr>
              <a:t>- dissociates into singly.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70C0"/>
                </a:solidFill>
              </a:rPr>
              <a:t>Dyads</a:t>
            </a:r>
            <a:r>
              <a:rPr lang="en-US" sz="2400" dirty="0" smtClean="0">
                <a:solidFill>
                  <a:schemeClr val="bg1"/>
                </a:solidFill>
              </a:rPr>
              <a:t>- pollen grains which are united in pairs and shed from the anthers as doubles.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70C0"/>
                </a:solidFill>
              </a:rPr>
              <a:t>Tetrads</a:t>
            </a:r>
            <a:r>
              <a:rPr lang="en-US" sz="2400" dirty="0" smtClean="0">
                <a:solidFill>
                  <a:schemeClr val="bg1"/>
                </a:solidFill>
              </a:rPr>
              <a:t>-four pollen grains are united to form tetrad. Based on their arrangement they may be </a:t>
            </a:r>
            <a:r>
              <a:rPr lang="en-US" sz="2400" dirty="0" err="1" smtClean="0">
                <a:solidFill>
                  <a:schemeClr val="bg1"/>
                </a:solidFill>
              </a:rPr>
              <a:t>categorised</a:t>
            </a:r>
            <a:r>
              <a:rPr lang="en-US" sz="2400" dirty="0" smtClean="0">
                <a:solidFill>
                  <a:schemeClr val="bg1"/>
                </a:solidFill>
              </a:rPr>
              <a:t> into-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       1. </a:t>
            </a:r>
            <a:r>
              <a:rPr lang="en-US" sz="2400" b="1" dirty="0" smtClean="0">
                <a:solidFill>
                  <a:schemeClr val="bg1"/>
                </a:solidFill>
              </a:rPr>
              <a:t>Tetrahedral tetrad </a:t>
            </a:r>
            <a:r>
              <a:rPr lang="en-US" sz="2400" dirty="0" smtClean="0">
                <a:solidFill>
                  <a:schemeClr val="bg1"/>
                </a:solidFill>
              </a:rPr>
              <a:t>-they are arranged in two different planes, three in one plane and the other one lies over the other </a:t>
            </a:r>
            <a:r>
              <a:rPr lang="en-US" sz="2400" dirty="0" err="1" smtClean="0">
                <a:solidFill>
                  <a:schemeClr val="bg1"/>
                </a:solidFill>
              </a:rPr>
              <a:t>three.eg.</a:t>
            </a:r>
            <a:r>
              <a:rPr lang="en-US" sz="2400" i="1" dirty="0" err="1" smtClean="0">
                <a:solidFill>
                  <a:schemeClr val="bg1"/>
                </a:solidFill>
              </a:rPr>
              <a:t>Drymis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</a:rPr>
              <a:t>Winteraceae</a:t>
            </a:r>
            <a:r>
              <a:rPr lang="en-US" sz="2400" dirty="0" smtClean="0">
                <a:solidFill>
                  <a:schemeClr val="bg1"/>
                </a:solidFill>
              </a:rPr>
              <a:t>), </a:t>
            </a:r>
            <a:r>
              <a:rPr lang="en-US" sz="2400" dirty="0" err="1" smtClean="0">
                <a:solidFill>
                  <a:schemeClr val="bg1"/>
                </a:solidFill>
              </a:rPr>
              <a:t>Drosera</a:t>
            </a:r>
            <a:r>
              <a:rPr lang="en-US" sz="2400" dirty="0" smtClean="0">
                <a:solidFill>
                  <a:schemeClr val="bg1"/>
                </a:solidFill>
              </a:rPr>
              <a:t> etc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17693"/>
            <a:ext cx="83058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2.Tetragonal tetrad- </a:t>
            </a:r>
            <a:r>
              <a:rPr lang="en-US" sz="2400" dirty="0" smtClean="0">
                <a:solidFill>
                  <a:schemeClr val="bg1"/>
                </a:solidFill>
              </a:rPr>
              <a:t>all the pollen grains are arranged in one      plane.eg. </a:t>
            </a:r>
            <a:r>
              <a:rPr lang="en-US" sz="2400" i="1" dirty="0" err="1" smtClean="0">
                <a:solidFill>
                  <a:schemeClr val="bg1"/>
                </a:solidFill>
              </a:rPr>
              <a:t>Typha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latifolia</a:t>
            </a:r>
            <a:r>
              <a:rPr lang="en-US" sz="2400" i="1" dirty="0" smtClean="0">
                <a:solidFill>
                  <a:schemeClr val="bg1"/>
                </a:solidFill>
              </a:rPr>
              <a:t>, </a:t>
            </a:r>
            <a:r>
              <a:rPr lang="en-US" sz="2400" i="1" dirty="0" err="1" smtClean="0">
                <a:solidFill>
                  <a:schemeClr val="bg1"/>
                </a:solidFill>
              </a:rPr>
              <a:t>Hedycaria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arborea</a:t>
            </a:r>
            <a:r>
              <a:rPr lang="en-US" sz="2400" dirty="0" smtClean="0">
                <a:solidFill>
                  <a:schemeClr val="bg1"/>
                </a:solidFill>
              </a:rPr>
              <a:t>, etc.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3.Rhomboidal tetrad- </a:t>
            </a:r>
            <a:r>
              <a:rPr lang="en-US" sz="2400" dirty="0" smtClean="0">
                <a:solidFill>
                  <a:schemeClr val="bg1"/>
                </a:solidFill>
              </a:rPr>
              <a:t>arranged in one plane forming    rhomboidal shape.eg. </a:t>
            </a:r>
            <a:r>
              <a:rPr lang="en-US" sz="2400" i="1" dirty="0" err="1" smtClean="0">
                <a:solidFill>
                  <a:schemeClr val="bg1"/>
                </a:solidFill>
              </a:rPr>
              <a:t>Annona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muricata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</a:rPr>
              <a:t>Annonaceae</a:t>
            </a:r>
            <a:r>
              <a:rPr lang="en-US" sz="2400" dirty="0" smtClean="0">
                <a:solidFill>
                  <a:schemeClr val="bg1"/>
                </a:solidFill>
              </a:rPr>
              <a:t>).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4.Deccusate tetrad- </a:t>
            </a:r>
            <a:r>
              <a:rPr lang="en-US" sz="2400" dirty="0" smtClean="0">
                <a:solidFill>
                  <a:schemeClr val="bg1"/>
                </a:solidFill>
              </a:rPr>
              <a:t>pair-wise the pollen grains are arranged in right angle to each other.eg. </a:t>
            </a:r>
            <a:r>
              <a:rPr lang="en-US" sz="2400" i="1" dirty="0" smtClean="0">
                <a:solidFill>
                  <a:schemeClr val="bg1"/>
                </a:solidFill>
              </a:rPr>
              <a:t>Magnolia </a:t>
            </a:r>
            <a:r>
              <a:rPr lang="en-US" sz="2400" i="1" dirty="0" err="1" smtClean="0">
                <a:solidFill>
                  <a:schemeClr val="bg1"/>
                </a:solidFill>
              </a:rPr>
              <a:t>grandiflora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5. </a:t>
            </a:r>
            <a:r>
              <a:rPr lang="en-US" sz="2400" b="1" dirty="0" smtClean="0">
                <a:solidFill>
                  <a:schemeClr val="bg1"/>
                </a:solidFill>
              </a:rPr>
              <a:t>T-shaped tetrad- </a:t>
            </a:r>
            <a:r>
              <a:rPr lang="en-US" sz="2400" dirty="0" smtClean="0">
                <a:solidFill>
                  <a:schemeClr val="bg1"/>
                </a:solidFill>
              </a:rPr>
              <a:t>the first division of pollen mother cell is transverse to form a dyad. The upper or lower cell of the dyad undergoes a vertical or longitudinal division forming a T- shaped configration.eg. </a:t>
            </a:r>
            <a:r>
              <a:rPr lang="en-US" sz="2400" i="1" dirty="0" err="1" smtClean="0">
                <a:solidFill>
                  <a:schemeClr val="bg1"/>
                </a:solidFill>
              </a:rPr>
              <a:t>Aristolochia</a:t>
            </a:r>
            <a:r>
              <a:rPr lang="en-US" sz="2400" dirty="0" smtClean="0">
                <a:solidFill>
                  <a:schemeClr val="bg1"/>
                </a:solidFill>
              </a:rPr>
              <a:t> sp., </a:t>
            </a:r>
            <a:r>
              <a:rPr lang="en-US" sz="2400" i="1" dirty="0" err="1" smtClean="0">
                <a:solidFill>
                  <a:schemeClr val="bg1"/>
                </a:solidFill>
              </a:rPr>
              <a:t>Polyanthes</a:t>
            </a:r>
            <a:r>
              <a:rPr lang="en-US" sz="2400" dirty="0" smtClean="0">
                <a:solidFill>
                  <a:schemeClr val="bg1"/>
                </a:solidFill>
              </a:rPr>
              <a:t> sp.etc.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6.Linear tetrad- </a:t>
            </a:r>
            <a:r>
              <a:rPr lang="en-US" sz="2400" dirty="0" smtClean="0">
                <a:solidFill>
                  <a:schemeClr val="bg1"/>
                </a:solidFill>
              </a:rPr>
              <a:t>the first division is transverse to form dyad and again it divides transversely to form a linear tetrad.eg. </a:t>
            </a:r>
            <a:r>
              <a:rPr lang="en-US" sz="2400" i="1" dirty="0" smtClean="0">
                <a:solidFill>
                  <a:schemeClr val="bg1"/>
                </a:solidFill>
              </a:rPr>
              <a:t>Mimosa </a:t>
            </a:r>
            <a:r>
              <a:rPr lang="en-US" sz="2400" i="1" dirty="0" err="1" smtClean="0">
                <a:solidFill>
                  <a:schemeClr val="bg1"/>
                </a:solidFill>
              </a:rPr>
              <a:t>pudica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7.Cryptotetrad</a:t>
            </a:r>
            <a:r>
              <a:rPr lang="en-US" sz="2400" dirty="0" smtClean="0">
                <a:solidFill>
                  <a:schemeClr val="bg1"/>
                </a:solidFill>
              </a:rPr>
              <a:t>- tetrads are formed without partition walls between four compartments, out of which one develops normally and other three obliterates.eg. </a:t>
            </a:r>
            <a:r>
              <a:rPr lang="en-US" sz="2400" dirty="0" err="1" smtClean="0">
                <a:solidFill>
                  <a:schemeClr val="bg1"/>
                </a:solidFill>
              </a:rPr>
              <a:t>Cyperaceae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7693"/>
            <a:ext cx="3581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0070C0"/>
                </a:solidFill>
              </a:rPr>
              <a:t>Polyads</a:t>
            </a:r>
            <a:r>
              <a:rPr lang="en-US" sz="2400" dirty="0" smtClean="0">
                <a:solidFill>
                  <a:schemeClr val="bg1"/>
                </a:solidFill>
              </a:rPr>
              <a:t>-In most of the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Mimosaceae</a:t>
            </a:r>
            <a:r>
              <a:rPr lang="en-US" sz="2400" dirty="0" smtClean="0">
                <a:solidFill>
                  <a:schemeClr val="bg1"/>
                </a:solidFill>
              </a:rPr>
              <a:t> members each of the tetrad cells divides once or twice or more yielding a group of 8 to 64 cells which remains together at maturity and are held together in small units called polyads.eg. </a:t>
            </a:r>
            <a:r>
              <a:rPr lang="en-US" sz="2400" i="1" dirty="0" smtClean="0">
                <a:solidFill>
                  <a:schemeClr val="bg1"/>
                </a:solidFill>
              </a:rPr>
              <a:t>Acacia </a:t>
            </a:r>
            <a:r>
              <a:rPr lang="en-US" sz="2400" i="1" dirty="0" err="1" smtClean="0">
                <a:solidFill>
                  <a:schemeClr val="bg1"/>
                </a:solidFill>
              </a:rPr>
              <a:t>auriculiformis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i="1" dirty="0" err="1" smtClean="0">
                <a:solidFill>
                  <a:schemeClr val="bg1"/>
                </a:solidFill>
              </a:rPr>
              <a:t>Samania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saman</a:t>
            </a:r>
            <a:r>
              <a:rPr lang="en-US" sz="2400" dirty="0" smtClean="0">
                <a:solidFill>
                  <a:schemeClr val="bg1"/>
                </a:solidFill>
              </a:rPr>
              <a:t>, etc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0070C0"/>
                </a:solidFill>
              </a:rPr>
              <a:t>Pollinia</a:t>
            </a:r>
            <a:r>
              <a:rPr lang="en-US" sz="2400" dirty="0" smtClean="0">
                <a:solidFill>
                  <a:srgbClr val="0070C0"/>
                </a:solidFill>
              </a:rPr>
              <a:t>- </a:t>
            </a:r>
            <a:r>
              <a:rPr lang="en-US" sz="2400" dirty="0" smtClean="0">
                <a:solidFill>
                  <a:schemeClr val="bg1"/>
                </a:solidFill>
              </a:rPr>
              <a:t>In </a:t>
            </a:r>
            <a:r>
              <a:rPr lang="en-US" sz="2400" b="1" dirty="0" err="1" smtClean="0">
                <a:solidFill>
                  <a:schemeClr val="bg1"/>
                </a:solidFill>
              </a:rPr>
              <a:t>Orchidaceae</a:t>
            </a:r>
            <a:r>
              <a:rPr lang="en-US" sz="2400" dirty="0" smtClean="0">
                <a:solidFill>
                  <a:schemeClr val="bg1"/>
                </a:solidFill>
              </a:rPr>
              <a:t> and </a:t>
            </a:r>
            <a:r>
              <a:rPr lang="en-US" sz="2400" b="1" dirty="0" err="1" smtClean="0">
                <a:solidFill>
                  <a:schemeClr val="bg1"/>
                </a:solidFill>
              </a:rPr>
              <a:t>Asclepiadaceae</a:t>
            </a:r>
            <a:r>
              <a:rPr lang="en-US" sz="2400" dirty="0" smtClean="0">
                <a:solidFill>
                  <a:schemeClr val="bg1"/>
                </a:solidFill>
              </a:rPr>
              <a:t>, the whole contents of anther shed as one</a:t>
            </a:r>
          </a:p>
          <a:p>
            <a:pPr lvl="1">
              <a:buFont typeface="Wingdings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762000"/>
            <a:ext cx="525780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5562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Fig 1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Polarity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5181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Polarity is important in identification and description of pollen grains.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Polarity is determined at tetrad stage.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The part of the pollen nearest to the centre of the tetrad is the proximal pole and towards the opposite side it is distal pole.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Imaginary pole between </a:t>
            </a:r>
            <a:r>
              <a:rPr lang="en-US" sz="2400" b="1" dirty="0" smtClean="0">
                <a:solidFill>
                  <a:schemeClr val="bg1"/>
                </a:solidFill>
              </a:rPr>
              <a:t>proximal</a:t>
            </a:r>
            <a:r>
              <a:rPr lang="en-US" sz="2400" dirty="0" smtClean="0">
                <a:solidFill>
                  <a:schemeClr val="bg1"/>
                </a:solidFill>
              </a:rPr>
              <a:t> and </a:t>
            </a:r>
            <a:r>
              <a:rPr lang="en-US" sz="2400" b="1" dirty="0" smtClean="0">
                <a:solidFill>
                  <a:schemeClr val="bg1"/>
                </a:solidFill>
              </a:rPr>
              <a:t>distal pole </a:t>
            </a:r>
            <a:r>
              <a:rPr lang="en-US" sz="2400" dirty="0" smtClean="0">
                <a:solidFill>
                  <a:schemeClr val="bg1"/>
                </a:solidFill>
              </a:rPr>
              <a:t>of the grain is called </a:t>
            </a:r>
            <a:r>
              <a:rPr lang="en-US" sz="2400" b="1" dirty="0" smtClean="0">
                <a:solidFill>
                  <a:schemeClr val="bg1"/>
                </a:solidFill>
              </a:rPr>
              <a:t>Polar Axis(PA</a:t>
            </a:r>
            <a:r>
              <a:rPr lang="en-US" sz="2400" dirty="0" smtClean="0">
                <a:solidFill>
                  <a:schemeClr val="bg1"/>
                </a:solidFill>
              </a:rPr>
              <a:t>) which passes through the centre of spore to centre of tetrad.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images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371600"/>
            <a:ext cx="4114800" cy="495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5791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Fig 2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7693"/>
            <a:ext cx="4953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The plane perpendicular to PA through the middle of grain is the </a:t>
            </a:r>
            <a:r>
              <a:rPr lang="en-US" sz="2400" b="1" dirty="0" smtClean="0">
                <a:solidFill>
                  <a:schemeClr val="bg1"/>
                </a:solidFill>
              </a:rPr>
              <a:t>Equatorial Plane(ED).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The pollen grains may be either polar or </a:t>
            </a:r>
            <a:r>
              <a:rPr lang="en-US" sz="2400" b="1" dirty="0" err="1" smtClean="0">
                <a:solidFill>
                  <a:schemeClr val="bg1"/>
                </a:solidFill>
              </a:rPr>
              <a:t>apolar</a:t>
            </a:r>
            <a:r>
              <a:rPr lang="en-US" sz="2400" b="1" dirty="0" smtClean="0">
                <a:solidFill>
                  <a:schemeClr val="bg1"/>
                </a:solidFill>
              </a:rPr>
              <a:t>-</a:t>
            </a:r>
          </a:p>
          <a:p>
            <a:r>
              <a:rPr lang="en-US" sz="2400" b="1" dirty="0" err="1" smtClean="0">
                <a:solidFill>
                  <a:srgbClr val="0070C0"/>
                </a:solidFill>
              </a:rPr>
              <a:t>Apolar</a:t>
            </a:r>
            <a:r>
              <a:rPr lang="en-US" sz="2400" b="1" dirty="0" smtClean="0">
                <a:solidFill>
                  <a:srgbClr val="0070C0"/>
                </a:solidFill>
              </a:rPr>
              <a:t>-</a:t>
            </a:r>
            <a:r>
              <a:rPr lang="en-US" sz="2400" dirty="0" smtClean="0">
                <a:solidFill>
                  <a:schemeClr val="bg1"/>
                </a:solidFill>
              </a:rPr>
              <a:t> poles and polar regions cannot be </a:t>
            </a:r>
            <a:r>
              <a:rPr lang="en-US" sz="2400" dirty="0" err="1" smtClean="0">
                <a:solidFill>
                  <a:schemeClr val="bg1"/>
                </a:solidFill>
              </a:rPr>
              <a:t>distinguised</a:t>
            </a:r>
            <a:r>
              <a:rPr lang="en-US" sz="2400" dirty="0" smtClean="0">
                <a:solidFill>
                  <a:schemeClr val="bg1"/>
                </a:solidFill>
              </a:rPr>
              <a:t> in individual spores after separation from tetrad.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Polar-</a:t>
            </a:r>
            <a:r>
              <a:rPr lang="en-US" sz="2400" dirty="0" smtClean="0">
                <a:solidFill>
                  <a:schemeClr val="bg1"/>
                </a:solidFill>
              </a:rPr>
              <a:t> pollen grains may be </a:t>
            </a:r>
            <a:r>
              <a:rPr lang="en-US" sz="2400" dirty="0" err="1" smtClean="0">
                <a:solidFill>
                  <a:schemeClr val="bg1"/>
                </a:solidFill>
              </a:rPr>
              <a:t>isopolar</a:t>
            </a:r>
            <a:r>
              <a:rPr lang="en-US" sz="2400" dirty="0" smtClean="0">
                <a:solidFill>
                  <a:schemeClr val="bg1"/>
                </a:solidFill>
              </a:rPr>
              <a:t> or </a:t>
            </a:r>
            <a:r>
              <a:rPr lang="en-US" sz="2400" dirty="0" err="1" smtClean="0">
                <a:solidFill>
                  <a:schemeClr val="bg1"/>
                </a:solidFill>
              </a:rPr>
              <a:t>heteropolar</a:t>
            </a:r>
            <a:r>
              <a:rPr lang="en-US" sz="2400" dirty="0" smtClean="0">
                <a:solidFill>
                  <a:schemeClr val="bg1"/>
                </a:solidFill>
              </a:rPr>
              <a:t> depending upon  the demarcation between two equal and unequal  polar faces.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In </a:t>
            </a:r>
            <a:r>
              <a:rPr lang="en-US" sz="2400" dirty="0" err="1" smtClean="0">
                <a:solidFill>
                  <a:schemeClr val="bg1"/>
                </a:solidFill>
              </a:rPr>
              <a:t>isopolar</a:t>
            </a:r>
            <a:r>
              <a:rPr lang="en-US" sz="2400" dirty="0" smtClean="0">
                <a:solidFill>
                  <a:schemeClr val="bg1"/>
                </a:solidFill>
              </a:rPr>
              <a:t>, poles are similar.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 </a:t>
            </a:r>
            <a:r>
              <a:rPr lang="en-US" sz="2400" dirty="0" err="1" smtClean="0">
                <a:solidFill>
                  <a:schemeClr val="bg1"/>
                </a:solidFill>
              </a:rPr>
              <a:t>heteropolar</a:t>
            </a:r>
            <a:r>
              <a:rPr lang="en-US" sz="2400" dirty="0" smtClean="0">
                <a:solidFill>
                  <a:schemeClr val="bg1"/>
                </a:solidFill>
              </a:rPr>
              <a:t> the two areas are dissimilar.</a:t>
            </a:r>
          </a:p>
        </p:txBody>
      </p:sp>
      <p:pic>
        <p:nvPicPr>
          <p:cNvPr id="3" name="Picture 2" descr="images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295400"/>
            <a:ext cx="41148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4267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Fig 3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Symmetry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76400"/>
            <a:ext cx="434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Pollen grains are</a:t>
            </a:r>
            <a:r>
              <a:rPr lang="en-US" sz="2400" b="1" dirty="0" smtClean="0">
                <a:solidFill>
                  <a:schemeClr val="bg1"/>
                </a:solidFill>
              </a:rPr>
              <a:t> symmetric </a:t>
            </a:r>
            <a:r>
              <a:rPr lang="en-US" sz="2400" dirty="0" smtClean="0">
                <a:solidFill>
                  <a:schemeClr val="bg1"/>
                </a:solidFill>
              </a:rPr>
              <a:t>or </a:t>
            </a:r>
            <a:r>
              <a:rPr lang="en-US" sz="2400" b="1" dirty="0" smtClean="0">
                <a:solidFill>
                  <a:schemeClr val="bg1"/>
                </a:solidFill>
              </a:rPr>
              <a:t>asymmetric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The asymmetric grains are either </a:t>
            </a:r>
            <a:r>
              <a:rPr lang="en-US" sz="2400" b="1" dirty="0" err="1" smtClean="0">
                <a:solidFill>
                  <a:schemeClr val="bg1"/>
                </a:solidFill>
              </a:rPr>
              <a:t>fixiform</a:t>
            </a:r>
            <a:r>
              <a:rPr lang="en-US" sz="2400" dirty="0" smtClean="0">
                <a:solidFill>
                  <a:schemeClr val="bg1"/>
                </a:solidFill>
              </a:rPr>
              <a:t> or </a:t>
            </a:r>
            <a:r>
              <a:rPr lang="en-US" sz="2400" b="1" dirty="0" smtClean="0">
                <a:solidFill>
                  <a:schemeClr val="bg1"/>
                </a:solidFill>
              </a:rPr>
              <a:t>non-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fixiform</a:t>
            </a:r>
            <a:r>
              <a:rPr lang="en-US" sz="2400" dirty="0" err="1" smtClean="0">
                <a:solidFill>
                  <a:schemeClr val="bg1"/>
                </a:solidFill>
              </a:rPr>
              <a:t>.They</a:t>
            </a:r>
            <a:r>
              <a:rPr lang="en-US" sz="2400" dirty="0" smtClean="0">
                <a:solidFill>
                  <a:schemeClr val="bg1"/>
                </a:solidFill>
              </a:rPr>
              <a:t> have no plane of symmetry and are rare.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The symmetric grains are either </a:t>
            </a:r>
            <a:r>
              <a:rPr lang="en-US" sz="2400" b="1" dirty="0" err="1" smtClean="0">
                <a:solidFill>
                  <a:schemeClr val="bg1"/>
                </a:solidFill>
              </a:rPr>
              <a:t>radiosymmetric</a:t>
            </a:r>
            <a:r>
              <a:rPr lang="en-US" sz="2400" dirty="0" smtClean="0">
                <a:solidFill>
                  <a:schemeClr val="bg1"/>
                </a:solidFill>
              </a:rPr>
              <a:t> or </a:t>
            </a:r>
            <a:r>
              <a:rPr lang="en-US" sz="2400" b="1" dirty="0" smtClean="0">
                <a:solidFill>
                  <a:schemeClr val="bg1"/>
                </a:solidFill>
              </a:rPr>
              <a:t>bilateral.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clip_image004_thumb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676400"/>
            <a:ext cx="4419600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4800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Fig 4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1253</Words>
  <Application>Microsoft Office PowerPoint</Application>
  <PresentationFormat>On-screen Show (4:3)</PresentationFormat>
  <Paragraphs>125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Apex</vt:lpstr>
      <vt:lpstr>Slide 1</vt:lpstr>
      <vt:lpstr>Contents</vt:lpstr>
      <vt:lpstr>Introduction</vt:lpstr>
      <vt:lpstr>Pollen units</vt:lpstr>
      <vt:lpstr>Slide 5</vt:lpstr>
      <vt:lpstr>Slide 6</vt:lpstr>
      <vt:lpstr>Polarity</vt:lpstr>
      <vt:lpstr>Slide 8</vt:lpstr>
      <vt:lpstr>Symmetry</vt:lpstr>
      <vt:lpstr>Shape</vt:lpstr>
      <vt:lpstr>Slide 11</vt:lpstr>
      <vt:lpstr>Size</vt:lpstr>
      <vt:lpstr>Apertures</vt:lpstr>
      <vt:lpstr>Slide 14</vt:lpstr>
      <vt:lpstr>Slide 15</vt:lpstr>
      <vt:lpstr>Sporoderm stratification</vt:lpstr>
      <vt:lpstr>Slide 17</vt:lpstr>
      <vt:lpstr>Exine Ornamentation</vt:lpstr>
      <vt:lpstr>Slide 19</vt:lpstr>
      <vt:lpstr>Conclusion</vt:lpstr>
      <vt:lpstr>References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Pollen morphology</dc:title>
  <dc:creator>aporajita</dc:creator>
  <cp:lastModifiedBy>hp</cp:lastModifiedBy>
  <cp:revision>98</cp:revision>
  <dcterms:created xsi:type="dcterms:W3CDTF">2017-04-09T06:32:37Z</dcterms:created>
  <dcterms:modified xsi:type="dcterms:W3CDTF">2020-05-13T08:12:02Z</dcterms:modified>
</cp:coreProperties>
</file>