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sldIdLst>
    <p:sldId id="256" r:id="rId2"/>
    <p:sldId id="257" r:id="rId3"/>
    <p:sldId id="258" r:id="rId4"/>
    <p:sldId id="271" r:id="rId5"/>
    <p:sldId id="272" r:id="rId6"/>
    <p:sldId id="259" r:id="rId7"/>
    <p:sldId id="260" r:id="rId8"/>
    <p:sldId id="261" r:id="rId9"/>
    <p:sldId id="262" r:id="rId10"/>
    <p:sldId id="263" r:id="rId11"/>
    <p:sldId id="264" r:id="rId12"/>
    <p:sldId id="265" r:id="rId13"/>
    <p:sldId id="267" r:id="rId14"/>
    <p:sldId id="273" r:id="rId1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9" d="100"/>
          <a:sy n="69" d="100"/>
        </p:scale>
        <p:origin x="-1404" y="-90"/>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CF53742D-FE1B-4884-BE5C-60915CC2B7C2}" type="datetimeFigureOut">
              <a:rPr lang="en-IN" smtClean="0"/>
              <a:t>27-05-2020</a:t>
            </a:fld>
            <a:endParaRPr lang="en-IN"/>
          </a:p>
        </p:txBody>
      </p:sp>
      <p:sp>
        <p:nvSpPr>
          <p:cNvPr id="17" name="Footer Placeholder 16"/>
          <p:cNvSpPr>
            <a:spLocks noGrp="1"/>
          </p:cNvSpPr>
          <p:nvPr>
            <p:ph type="ftr" sz="quarter" idx="11"/>
          </p:nvPr>
        </p:nvSpPr>
        <p:spPr/>
        <p:txBody>
          <a:bodyPr/>
          <a:lstStyle/>
          <a:p>
            <a:endParaRPr lang="en-IN"/>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4AB06BF-8810-4F32-A994-72A352834836}" type="slidenum">
              <a:rPr lang="en-IN" smtClean="0"/>
              <a:t>‹#›</a:t>
            </a:fld>
            <a:endParaRPr lang="en-IN"/>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53742D-FE1B-4884-BE5C-60915CC2B7C2}" type="datetimeFigureOut">
              <a:rPr lang="en-IN" smtClean="0"/>
              <a:t>27-05-2020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24AB06BF-8810-4F32-A994-72A352834836}" type="slidenum">
              <a:rPr lang="en-IN" smtClean="0"/>
              <a:t>‹#›</a:t>
            </a:fld>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6915912" y="3009901"/>
            <a:ext cx="457200" cy="441325"/>
          </a:xfrm>
        </p:spPr>
        <p:txBody>
          <a:bodyPr/>
          <a:lstStyle/>
          <a:p>
            <a:fld id="{24AB06BF-8810-4F32-A994-72A352834836}" type="slidenum">
              <a:rPr lang="en-IN" smtClean="0"/>
              <a:t>‹#›</a:t>
            </a:fld>
            <a:endParaRPr lang="en-IN"/>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CF53742D-FE1B-4884-BE5C-60915CC2B7C2}" type="datetimeFigureOut">
              <a:rPr lang="en-IN" smtClean="0"/>
              <a:t>27-05-2020</a:t>
            </a:fld>
            <a:endParaRPr lang="en-IN"/>
          </a:p>
        </p:txBody>
      </p:sp>
      <p:sp>
        <p:nvSpPr>
          <p:cNvPr id="5" name="Footer Placeholder 4"/>
          <p:cNvSpPr>
            <a:spLocks noGrp="1"/>
          </p:cNvSpPr>
          <p:nvPr>
            <p:ph type="ftr" sz="quarter" idx="11"/>
          </p:nvPr>
        </p:nvSpPr>
        <p:spPr/>
        <p:txBody>
          <a:bodyPr/>
          <a:lstStyle/>
          <a:p>
            <a:endParaRPr lang="en-IN"/>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CF53742D-FE1B-4884-BE5C-60915CC2B7C2}" type="datetimeFigureOut">
              <a:rPr lang="en-IN" smtClean="0"/>
              <a:t>27-05-2020</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a:xfrm>
            <a:off x="4361688" y="1026372"/>
            <a:ext cx="457200" cy="441325"/>
          </a:xfrm>
        </p:spPr>
        <p:txBody>
          <a:bodyPr/>
          <a:lstStyle/>
          <a:p>
            <a:fld id="{24AB06BF-8810-4F32-A994-72A352834836}" type="slidenum">
              <a:rPr lang="en-IN" smtClean="0"/>
              <a:t>‹#›</a:t>
            </a:fld>
            <a:endParaRPr lang="en-IN"/>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IN"/>
          </a:p>
        </p:txBody>
      </p:sp>
      <p:sp>
        <p:nvSpPr>
          <p:cNvPr id="4" name="Date Placeholder 3"/>
          <p:cNvSpPr>
            <a:spLocks noGrp="1"/>
          </p:cNvSpPr>
          <p:nvPr>
            <p:ph type="dt" sz="half" idx="10"/>
          </p:nvPr>
        </p:nvSpPr>
        <p:spPr/>
        <p:txBody>
          <a:bodyPr/>
          <a:lstStyle/>
          <a:p>
            <a:fld id="{CF53742D-FE1B-4884-BE5C-60915CC2B7C2}" type="datetimeFigureOut">
              <a:rPr lang="en-IN" smtClean="0"/>
              <a:t>27-05-2020</a:t>
            </a:fld>
            <a:endParaRPr lang="en-IN"/>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24AB06BF-8810-4F32-A994-72A352834836}" type="slidenum">
              <a:rPr lang="en-IN" smtClean="0"/>
              <a:t>‹#›</a:t>
            </a:fld>
            <a:endParaRPr lang="en-IN"/>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CF53742D-FE1B-4884-BE5C-60915CC2B7C2}" type="datetimeFigureOut">
              <a:rPr lang="en-IN" smtClean="0"/>
              <a:t>27-05-2020</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24AB06BF-8810-4F32-A994-72A352834836}" type="slidenum">
              <a:rPr lang="en-IN" smtClean="0"/>
              <a:t>‹#›</a:t>
            </a:fld>
            <a:endParaRPr lang="en-IN"/>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CF53742D-FE1B-4884-BE5C-60915CC2B7C2}" type="datetimeFigureOut">
              <a:rPr lang="en-IN" smtClean="0"/>
              <a:t>27-05-2020</a:t>
            </a:fld>
            <a:endParaRPr lang="en-IN"/>
          </a:p>
        </p:txBody>
      </p:sp>
      <p:sp>
        <p:nvSpPr>
          <p:cNvPr id="8" name="Footer Placeholder 7"/>
          <p:cNvSpPr>
            <a:spLocks noGrp="1"/>
          </p:cNvSpPr>
          <p:nvPr>
            <p:ph type="ftr" sz="quarter" idx="11"/>
          </p:nvPr>
        </p:nvSpPr>
        <p:spPr>
          <a:xfrm>
            <a:off x="304800" y="6409944"/>
            <a:ext cx="3581400" cy="365760"/>
          </a:xfrm>
        </p:spPr>
        <p:txBody>
          <a:bodyPr/>
          <a:lstStyle/>
          <a:p>
            <a:endParaRPr lang="en-IN"/>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24AB06BF-8810-4F32-A994-72A352834836}" type="slidenum">
              <a:rPr lang="en-IN" smtClean="0"/>
              <a:t>‹#›</a:t>
            </a:fld>
            <a:endParaRPr lang="en-IN"/>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CF53742D-FE1B-4884-BE5C-60915CC2B7C2}" type="datetimeFigureOut">
              <a:rPr lang="en-IN" smtClean="0"/>
              <a:t>27-05-2020</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a:xfrm>
            <a:off x="4343400" y="1036020"/>
            <a:ext cx="457200" cy="441325"/>
          </a:xfrm>
        </p:spPr>
        <p:txBody>
          <a:bodyPr/>
          <a:lstStyle/>
          <a:p>
            <a:fld id="{24AB06BF-8810-4F32-A994-72A352834836}" type="slidenum">
              <a:rPr lang="en-IN" smtClean="0"/>
              <a:t>‹#›</a:t>
            </a:fld>
            <a:endParaRPr lang="en-IN"/>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CF53742D-FE1B-4884-BE5C-60915CC2B7C2}" type="datetimeFigureOut">
              <a:rPr lang="en-IN" smtClean="0"/>
              <a:t>27-05-2020</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24AB06BF-8810-4F32-A994-72A352834836}" type="slidenum">
              <a:rPr lang="en-IN" smtClean="0"/>
              <a:t>‹#›</a:t>
            </a:fld>
            <a:endParaRPr lang="en-IN"/>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24AB06BF-8810-4F32-A994-72A352834836}" type="slidenum">
              <a:rPr lang="en-IN" smtClean="0"/>
              <a:t>‹#›</a:t>
            </a:fld>
            <a:endParaRPr lang="en-IN"/>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p:txBody>
          <a:bodyPr/>
          <a:lstStyle/>
          <a:p>
            <a:fld id="{CF53742D-FE1B-4884-BE5C-60915CC2B7C2}" type="datetimeFigureOut">
              <a:rPr lang="en-IN" smtClean="0"/>
              <a:t>27-05-2020</a:t>
            </a:fld>
            <a:endParaRPr lang="en-IN"/>
          </a:p>
        </p:txBody>
      </p:sp>
      <p:sp>
        <p:nvSpPr>
          <p:cNvPr id="6" name="Footer Placeholder 5"/>
          <p:cNvSpPr>
            <a:spLocks noGrp="1"/>
          </p:cNvSpPr>
          <p:nvPr>
            <p:ph type="ftr" sz="quarter" idx="11"/>
          </p:nvPr>
        </p:nvSpPr>
        <p:spPr>
          <a:xfrm>
            <a:off x="301752" y="6410848"/>
            <a:ext cx="3383280" cy="365760"/>
          </a:xfrm>
        </p:spPr>
        <p:txBody>
          <a:bodyPr/>
          <a:lstStyle/>
          <a:p>
            <a:endParaRPr lang="en-IN"/>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7" name="Slide Number Placeholder 6"/>
          <p:cNvSpPr>
            <a:spLocks noGrp="1"/>
          </p:cNvSpPr>
          <p:nvPr>
            <p:ph type="sldNum" sz="quarter" idx="12"/>
          </p:nvPr>
        </p:nvSpPr>
        <p:spPr>
          <a:xfrm>
            <a:off x="1371600" y="312738"/>
            <a:ext cx="457200" cy="441325"/>
          </a:xfrm>
        </p:spPr>
        <p:txBody>
          <a:bodyPr/>
          <a:lstStyle/>
          <a:p>
            <a:fld id="{24AB06BF-8810-4F32-A994-72A352834836}" type="slidenum">
              <a:rPr lang="en-IN" smtClean="0"/>
              <a:t>‹#›</a:t>
            </a:fld>
            <a:endParaRPr lang="en-IN"/>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5" name="Date Placeholder 4"/>
          <p:cNvSpPr>
            <a:spLocks noGrp="1"/>
          </p:cNvSpPr>
          <p:nvPr>
            <p:ph type="dt" sz="half" idx="10"/>
          </p:nvPr>
        </p:nvSpPr>
        <p:spPr>
          <a:xfrm>
            <a:off x="5788152" y="6404984"/>
            <a:ext cx="3044952" cy="365760"/>
          </a:xfrm>
        </p:spPr>
        <p:txBody>
          <a:bodyPr/>
          <a:lstStyle/>
          <a:p>
            <a:fld id="{CF53742D-FE1B-4884-BE5C-60915CC2B7C2}" type="datetimeFigureOut">
              <a:rPr lang="en-IN" smtClean="0"/>
              <a:t>27-05-2020</a:t>
            </a:fld>
            <a:endParaRPr lang="en-IN"/>
          </a:p>
        </p:txBody>
      </p:sp>
      <p:sp>
        <p:nvSpPr>
          <p:cNvPr id="6" name="Footer Placeholder 5"/>
          <p:cNvSpPr>
            <a:spLocks noGrp="1"/>
          </p:cNvSpPr>
          <p:nvPr>
            <p:ph type="ftr" sz="quarter" idx="11"/>
          </p:nvPr>
        </p:nvSpPr>
        <p:spPr>
          <a:xfrm>
            <a:off x="301752" y="6410848"/>
            <a:ext cx="3584448" cy="365760"/>
          </a:xfrm>
        </p:spPr>
        <p:txBody>
          <a:bodyPr/>
          <a:lstStyle/>
          <a:p>
            <a:endParaRPr lang="en-IN"/>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CF53742D-FE1B-4884-BE5C-60915CC2B7C2}" type="datetimeFigureOut">
              <a:rPr lang="en-IN" smtClean="0"/>
              <a:t>27-05-2020</a:t>
            </a:fld>
            <a:endParaRPr lang="en-IN"/>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IN"/>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24AB06BF-8810-4F32-A994-72A352834836}" type="slidenum">
              <a:rPr lang="en-IN" smtClean="0"/>
              <a:t>‹#›</a:t>
            </a:fld>
            <a:endParaRPr lang="en-IN"/>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p:txBody>
          <a:bodyPr>
            <a:normAutofit/>
          </a:bodyPr>
          <a:lstStyle/>
          <a:p>
            <a:r>
              <a:rPr lang="en-IN" sz="2400" dirty="0" smtClean="0">
                <a:latin typeface="Times New Roman" pitchFamily="18" charset="0"/>
                <a:cs typeface="Times New Roman" pitchFamily="18" charset="0"/>
              </a:rPr>
              <a:t>Study Material for B.A second Semester (CBCS) (General Course) </a:t>
            </a:r>
          </a:p>
          <a:p>
            <a:r>
              <a:rPr lang="en-IN" sz="2400" dirty="0" smtClean="0">
                <a:latin typeface="Times New Roman" pitchFamily="18" charset="0"/>
                <a:cs typeface="Times New Roman" pitchFamily="18" charset="0"/>
              </a:rPr>
              <a:t>by Tripti Rekha Baruah.</a:t>
            </a:r>
            <a:endParaRPr lang="en-IN" sz="2400" dirty="0">
              <a:latin typeface="Times New Roman" pitchFamily="18" charset="0"/>
              <a:cs typeface="Times New Roman" pitchFamily="18" charset="0"/>
            </a:endParaRPr>
          </a:p>
        </p:txBody>
      </p:sp>
      <p:sp>
        <p:nvSpPr>
          <p:cNvPr id="2" name="Title 1"/>
          <p:cNvSpPr>
            <a:spLocks noGrp="1"/>
          </p:cNvSpPr>
          <p:nvPr>
            <p:ph type="ctrTitle"/>
          </p:nvPr>
        </p:nvSpPr>
        <p:spPr/>
        <p:txBody>
          <a:bodyPr>
            <a:normAutofit/>
          </a:bodyPr>
          <a:lstStyle/>
          <a:p>
            <a:r>
              <a:rPr lang="en-IN" sz="2400" dirty="0" smtClean="0">
                <a:latin typeface="Times New Roman" pitchFamily="18" charset="0"/>
                <a:cs typeface="Times New Roman" pitchFamily="18" charset="0"/>
              </a:rPr>
              <a:t>Approaches to the Study of Indian Politics and Nature of the State in India: Liberal, Marxist and </a:t>
            </a:r>
            <a:r>
              <a:rPr lang="en-IN" sz="2400" dirty="0" err="1" smtClean="0">
                <a:latin typeface="Times New Roman" pitchFamily="18" charset="0"/>
                <a:cs typeface="Times New Roman" pitchFamily="18" charset="0"/>
              </a:rPr>
              <a:t>Gandhian</a:t>
            </a:r>
            <a:r>
              <a:rPr lang="en-IN" sz="2400" dirty="0" smtClean="0">
                <a:latin typeface="Times New Roman" pitchFamily="18" charset="0"/>
                <a:cs typeface="Times New Roman" pitchFamily="18" charset="0"/>
              </a:rPr>
              <a:t>.</a:t>
            </a:r>
            <a:endParaRPr lang="en-IN" sz="2400" dirty="0">
              <a:latin typeface="Times New Roman" pitchFamily="18" charset="0"/>
              <a:cs typeface="Times New Roman" pitchFamily="18" charset="0"/>
            </a:endParaRPr>
          </a:p>
        </p:txBody>
      </p:sp>
    </p:spTree>
    <p:extLst>
      <p:ext uri="{BB962C8B-B14F-4D97-AF65-F5344CB8AC3E}">
        <p14:creationId xmlns:p14="http://schemas.microsoft.com/office/powerpoint/2010/main" val="330249039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1165920"/>
            <a:ext cx="7632848" cy="3970318"/>
          </a:xfrm>
          <a:prstGeom prst="rect">
            <a:avLst/>
          </a:prstGeom>
          <a:noFill/>
        </p:spPr>
        <p:txBody>
          <a:bodyPr wrap="square" rtlCol="0">
            <a:spAutoFit/>
          </a:bodyPr>
          <a:lstStyle/>
          <a:p>
            <a:pPr algn="just"/>
            <a:r>
              <a:rPr lang="en-IN" dirty="0">
                <a:latin typeface="Times New Roman" pitchFamily="18" charset="0"/>
                <a:cs typeface="Times New Roman" pitchFamily="18" charset="0"/>
              </a:rPr>
              <a:t>Public </a:t>
            </a:r>
            <a:r>
              <a:rPr lang="en-IN" dirty="0" smtClean="0">
                <a:latin typeface="Times New Roman" pitchFamily="18" charset="0"/>
                <a:cs typeface="Times New Roman" pitchFamily="18" charset="0"/>
              </a:rPr>
              <a:t>sector which is another feature of Socialist Economy </a:t>
            </a:r>
            <a:r>
              <a:rPr lang="en-IN" dirty="0">
                <a:latin typeface="Times New Roman" pitchFamily="18" charset="0"/>
                <a:cs typeface="Times New Roman" pitchFamily="18" charset="0"/>
              </a:rPr>
              <a:t>has become extremely weak and multinationals are substituting them. Trade unionism has </a:t>
            </a:r>
            <a:r>
              <a:rPr lang="en-IN" dirty="0" smtClean="0">
                <a:latin typeface="Times New Roman" pitchFamily="18" charset="0"/>
                <a:cs typeface="Times New Roman" pitchFamily="18" charset="0"/>
              </a:rPr>
              <a:t>become somewhat </a:t>
            </a:r>
            <a:r>
              <a:rPr lang="en-IN" dirty="0">
                <a:latin typeface="Times New Roman" pitchFamily="18" charset="0"/>
                <a:cs typeface="Times New Roman" pitchFamily="18" charset="0"/>
              </a:rPr>
              <a:t>weak. Private sector is no more a polluting arena of employment. A </a:t>
            </a:r>
            <a:r>
              <a:rPr lang="en-IN" dirty="0" smtClean="0">
                <a:latin typeface="Times New Roman" pitchFamily="18" charset="0"/>
                <a:cs typeface="Times New Roman" pitchFamily="18" charset="0"/>
              </a:rPr>
              <a:t>revivalist </a:t>
            </a:r>
            <a:r>
              <a:rPr lang="en-IN" dirty="0">
                <a:latin typeface="Times New Roman" pitchFamily="18" charset="0"/>
                <a:cs typeface="Times New Roman" pitchFamily="18" charset="0"/>
              </a:rPr>
              <a:t>politics has also </a:t>
            </a:r>
            <a:r>
              <a:rPr lang="en-IN" dirty="0" smtClean="0">
                <a:latin typeface="Times New Roman" pitchFamily="18" charset="0"/>
                <a:cs typeface="Times New Roman" pitchFamily="18" charset="0"/>
              </a:rPr>
              <a:t>prospered along </a:t>
            </a:r>
            <a:r>
              <a:rPr lang="en-IN" dirty="0">
                <a:latin typeface="Times New Roman" pitchFamily="18" charset="0"/>
                <a:cs typeface="Times New Roman" pitchFamily="18" charset="0"/>
              </a:rPr>
              <a:t>with liberalization of economy and weakening of the state. </a:t>
            </a:r>
            <a:r>
              <a:rPr lang="en-IN" dirty="0" smtClean="0">
                <a:latin typeface="Times New Roman" pitchFamily="18" charset="0"/>
                <a:cs typeface="Times New Roman" pitchFamily="18" charset="0"/>
              </a:rPr>
              <a:t>Thus</a:t>
            </a:r>
            <a:r>
              <a:rPr lang="en-IN" dirty="0">
                <a:latin typeface="Times New Roman" pitchFamily="18" charset="0"/>
                <a:cs typeface="Times New Roman" pitchFamily="18" charset="0"/>
              </a:rPr>
              <a:t>, Marxian explanation seeks a search </a:t>
            </a:r>
            <a:r>
              <a:rPr lang="en-IN" dirty="0" smtClean="0">
                <a:latin typeface="Times New Roman" pitchFamily="18" charset="0"/>
                <a:cs typeface="Times New Roman" pitchFamily="18" charset="0"/>
              </a:rPr>
              <a:t>for dialectical </a:t>
            </a:r>
            <a:r>
              <a:rPr lang="en-IN" dirty="0">
                <a:latin typeface="Times New Roman" pitchFamily="18" charset="0"/>
                <a:cs typeface="Times New Roman" pitchFamily="18" charset="0"/>
              </a:rPr>
              <a:t>knowledge about politics. Marx looks at </a:t>
            </a:r>
            <a:r>
              <a:rPr lang="en-IN" dirty="0" smtClean="0">
                <a:latin typeface="Times New Roman" pitchFamily="18" charset="0"/>
                <a:cs typeface="Times New Roman" pitchFamily="18" charset="0"/>
              </a:rPr>
              <a:t>politics or </a:t>
            </a:r>
            <a:r>
              <a:rPr lang="en-IN" dirty="0">
                <a:latin typeface="Times New Roman" pitchFamily="18" charset="0"/>
                <a:cs typeface="Times New Roman" pitchFamily="18" charset="0"/>
              </a:rPr>
              <a:t>the </a:t>
            </a:r>
            <a:r>
              <a:rPr lang="en-IN" dirty="0" smtClean="0">
                <a:latin typeface="Times New Roman" pitchFamily="18" charset="0"/>
                <a:cs typeface="Times New Roman" pitchFamily="18" charset="0"/>
              </a:rPr>
              <a:t>political system , </a:t>
            </a:r>
            <a:r>
              <a:rPr lang="en-IN" dirty="0">
                <a:latin typeface="Times New Roman" pitchFamily="18" charset="0"/>
                <a:cs typeface="Times New Roman" pitchFamily="18" charset="0"/>
              </a:rPr>
              <a:t>within the objective </a:t>
            </a:r>
            <a:r>
              <a:rPr lang="en-IN" dirty="0" smtClean="0">
                <a:latin typeface="Times New Roman" pitchFamily="18" charset="0"/>
                <a:cs typeface="Times New Roman" pitchFamily="18" charset="0"/>
              </a:rPr>
              <a:t>conditions structurally </a:t>
            </a:r>
            <a:r>
              <a:rPr lang="en-IN" dirty="0">
                <a:latin typeface="Times New Roman" pitchFamily="18" charset="0"/>
                <a:cs typeface="Times New Roman" pitchFamily="18" charset="0"/>
              </a:rPr>
              <a:t>constituted by the prevalent mode </a:t>
            </a:r>
            <a:r>
              <a:rPr lang="en-IN" dirty="0" smtClean="0">
                <a:latin typeface="Times New Roman" pitchFamily="18" charset="0"/>
                <a:cs typeface="Times New Roman" pitchFamily="18" charset="0"/>
              </a:rPr>
              <a:t>of production </a:t>
            </a:r>
            <a:r>
              <a:rPr lang="en-IN" dirty="0">
                <a:latin typeface="Times New Roman" pitchFamily="18" charset="0"/>
                <a:cs typeface="Times New Roman" pitchFamily="18" charset="0"/>
              </a:rPr>
              <a:t>at particular junction in the history of a society. However, Marx's treatment of politics remained </a:t>
            </a:r>
            <a:r>
              <a:rPr lang="en-IN" dirty="0" smtClean="0">
                <a:latin typeface="Times New Roman" pitchFamily="18" charset="0"/>
                <a:cs typeface="Times New Roman" pitchFamily="18" charset="0"/>
              </a:rPr>
              <a:t>largely un theorized </a:t>
            </a:r>
            <a:r>
              <a:rPr lang="en-IN" dirty="0">
                <a:latin typeface="Times New Roman" pitchFamily="18" charset="0"/>
                <a:cs typeface="Times New Roman" pitchFamily="18" charset="0"/>
              </a:rPr>
              <a:t>by him. Thus, according to Marxian perspective, there is </a:t>
            </a:r>
            <a:r>
              <a:rPr lang="en-IN" dirty="0" smtClean="0">
                <a:latin typeface="Times New Roman" pitchFamily="18" charset="0"/>
                <a:cs typeface="Times New Roman" pitchFamily="18" charset="0"/>
              </a:rPr>
              <a:t>nonrelative </a:t>
            </a:r>
            <a:r>
              <a:rPr lang="en-IN" dirty="0">
                <a:latin typeface="Times New Roman" pitchFamily="18" charset="0"/>
                <a:cs typeface="Times New Roman" pitchFamily="18" charset="0"/>
              </a:rPr>
              <a:t>autonomy of politics. However, there is a </a:t>
            </a:r>
            <a:r>
              <a:rPr lang="en-IN" dirty="0" smtClean="0">
                <a:latin typeface="Times New Roman" pitchFamily="18" charset="0"/>
                <a:cs typeface="Times New Roman" pitchFamily="18" charset="0"/>
              </a:rPr>
              <a:t>relative autonomy of the </a:t>
            </a:r>
            <a:r>
              <a:rPr lang="en-IN" dirty="0">
                <a:latin typeface="Times New Roman" pitchFamily="18" charset="0"/>
                <a:cs typeface="Times New Roman" pitchFamily="18" charset="0"/>
              </a:rPr>
              <a:t>State in a particular historical </a:t>
            </a:r>
            <a:r>
              <a:rPr lang="en-IN" dirty="0" smtClean="0">
                <a:latin typeface="Times New Roman" pitchFamily="18" charset="0"/>
                <a:cs typeface="Times New Roman" pitchFamily="18" charset="0"/>
              </a:rPr>
              <a:t>situation. But </a:t>
            </a:r>
            <a:r>
              <a:rPr lang="en-IN" dirty="0">
                <a:latin typeface="Times New Roman" pitchFamily="18" charset="0"/>
                <a:cs typeface="Times New Roman" pitchFamily="18" charset="0"/>
              </a:rPr>
              <a:t>the state is not autonomous from the </a:t>
            </a:r>
            <a:r>
              <a:rPr lang="en-IN" dirty="0" smtClean="0">
                <a:latin typeface="Times New Roman" pitchFamily="18" charset="0"/>
                <a:cs typeface="Times New Roman" pitchFamily="18" charset="0"/>
              </a:rPr>
              <a:t>socio-economic structure </a:t>
            </a:r>
            <a:r>
              <a:rPr lang="en-IN" dirty="0">
                <a:latin typeface="Times New Roman" pitchFamily="18" charset="0"/>
                <a:cs typeface="Times New Roman" pitchFamily="18" charset="0"/>
              </a:rPr>
              <a:t>of a class-divided society which it </a:t>
            </a:r>
            <a:r>
              <a:rPr lang="en-IN" dirty="0" smtClean="0">
                <a:latin typeface="Times New Roman" pitchFamily="18" charset="0"/>
                <a:cs typeface="Times New Roman" pitchFamily="18" charset="0"/>
              </a:rPr>
              <a:t>essentially serves,  </a:t>
            </a:r>
            <a:r>
              <a:rPr lang="en-IN" dirty="0">
                <a:latin typeface="Times New Roman" pitchFamily="18" charset="0"/>
                <a:cs typeface="Times New Roman" pitchFamily="18" charset="0"/>
              </a:rPr>
              <a:t>and mentions that state always remains the organiser of society in the interest of the class structure as a whole.</a:t>
            </a:r>
          </a:p>
        </p:txBody>
      </p:sp>
    </p:spTree>
    <p:extLst>
      <p:ext uri="{BB962C8B-B14F-4D97-AF65-F5344CB8AC3E}">
        <p14:creationId xmlns:p14="http://schemas.microsoft.com/office/powerpoint/2010/main" val="84852292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908720"/>
            <a:ext cx="7992888" cy="5632311"/>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For Marx </a:t>
            </a:r>
            <a:r>
              <a:rPr lang="en-IN" dirty="0">
                <a:latin typeface="Times New Roman" pitchFamily="18" charset="0"/>
                <a:cs typeface="Times New Roman" pitchFamily="18" charset="0"/>
              </a:rPr>
              <a:t>politics has primacy </a:t>
            </a:r>
            <a:r>
              <a:rPr lang="en-IN" dirty="0" smtClean="0">
                <a:latin typeface="Times New Roman" pitchFamily="18" charset="0"/>
                <a:cs typeface="Times New Roman" pitchFamily="18" charset="0"/>
              </a:rPr>
              <a:t>over other institutions of the society as </a:t>
            </a:r>
            <a:r>
              <a:rPr lang="en-IN" dirty="0">
                <a:latin typeface="Times New Roman" pitchFamily="18" charset="0"/>
                <a:cs typeface="Times New Roman" pitchFamily="18" charset="0"/>
              </a:rPr>
              <a:t>Marx was a revolutionary. </a:t>
            </a:r>
            <a:r>
              <a:rPr lang="en-IN" dirty="0" smtClean="0">
                <a:latin typeface="Times New Roman" pitchFamily="18" charset="0"/>
                <a:cs typeface="Times New Roman" pitchFamily="18" charset="0"/>
              </a:rPr>
              <a:t>Marx knew </a:t>
            </a:r>
            <a:r>
              <a:rPr lang="en-IN" dirty="0">
                <a:latin typeface="Times New Roman" pitchFamily="18" charset="0"/>
                <a:cs typeface="Times New Roman" pitchFamily="18" charset="0"/>
              </a:rPr>
              <a:t>very well that in the absence of revolutionary </a:t>
            </a:r>
            <a:r>
              <a:rPr lang="en-IN" dirty="0" smtClean="0">
                <a:latin typeface="Times New Roman" pitchFamily="18" charset="0"/>
                <a:cs typeface="Times New Roman" pitchFamily="18" charset="0"/>
              </a:rPr>
              <a:t>politics the </a:t>
            </a:r>
            <a:r>
              <a:rPr lang="en-IN" dirty="0">
                <a:latin typeface="Times New Roman" pitchFamily="18" charset="0"/>
                <a:cs typeface="Times New Roman" pitchFamily="18" charset="0"/>
              </a:rPr>
              <a:t>structural base of society could not be changed, and </a:t>
            </a:r>
            <a:r>
              <a:rPr lang="en-IN" dirty="0" smtClean="0">
                <a:latin typeface="Times New Roman" pitchFamily="18" charset="0"/>
                <a:cs typeface="Times New Roman" pitchFamily="18" charset="0"/>
              </a:rPr>
              <a:t>he also </a:t>
            </a:r>
            <a:r>
              <a:rPr lang="en-IN" dirty="0">
                <a:latin typeface="Times New Roman" pitchFamily="18" charset="0"/>
                <a:cs typeface="Times New Roman" pitchFamily="18" charset="0"/>
              </a:rPr>
              <a:t>professed that all politics will remain </a:t>
            </a:r>
            <a:r>
              <a:rPr lang="en-IN" dirty="0" smtClean="0">
                <a:latin typeface="Times New Roman" pitchFamily="18" charset="0"/>
                <a:cs typeface="Times New Roman" pitchFamily="18" charset="0"/>
              </a:rPr>
              <a:t>super structural </a:t>
            </a:r>
            <a:r>
              <a:rPr lang="en-IN" dirty="0">
                <a:latin typeface="Times New Roman" pitchFamily="18" charset="0"/>
                <a:cs typeface="Times New Roman" pitchFamily="18" charset="0"/>
              </a:rPr>
              <a:t>in its essential character and outcome. </a:t>
            </a:r>
            <a:r>
              <a:rPr lang="en-IN" dirty="0" smtClean="0">
                <a:latin typeface="Times New Roman" pitchFamily="18" charset="0"/>
                <a:cs typeface="Times New Roman" pitchFamily="18" charset="0"/>
              </a:rPr>
              <a:t>This </a:t>
            </a:r>
            <a:r>
              <a:rPr lang="en-IN" dirty="0">
                <a:latin typeface="Times New Roman" pitchFamily="18" charset="0"/>
                <a:cs typeface="Times New Roman" pitchFamily="18" charset="0"/>
              </a:rPr>
              <a:t>is the base of a determined and determining choice </a:t>
            </a:r>
            <a:r>
              <a:rPr lang="en-IN" dirty="0" smtClean="0">
                <a:latin typeface="Times New Roman" pitchFamily="18" charset="0"/>
                <a:cs typeface="Times New Roman" pitchFamily="18" charset="0"/>
              </a:rPr>
              <a:t>in </a:t>
            </a:r>
            <a:r>
              <a:rPr lang="en-IN" dirty="0">
                <a:latin typeface="Times New Roman" pitchFamily="18" charset="0"/>
                <a:cs typeface="Times New Roman" pitchFamily="18" charset="0"/>
              </a:rPr>
              <a:t>politics within which other more or </a:t>
            </a:r>
            <a:r>
              <a:rPr lang="en-IN" dirty="0" smtClean="0">
                <a:latin typeface="Times New Roman" pitchFamily="18" charset="0"/>
                <a:cs typeface="Times New Roman" pitchFamily="18" charset="0"/>
              </a:rPr>
              <a:t>less choices </a:t>
            </a:r>
            <a:r>
              <a:rPr lang="en-IN" dirty="0">
                <a:latin typeface="Times New Roman" pitchFamily="18" charset="0"/>
                <a:cs typeface="Times New Roman" pitchFamily="18" charset="0"/>
              </a:rPr>
              <a:t>occur</a:t>
            </a:r>
            <a:r>
              <a:rPr lang="en-IN" dirty="0" smtClean="0">
                <a:latin typeface="Times New Roman" pitchFamily="18" charset="0"/>
                <a:cs typeface="Times New Roman" pitchFamily="18" charset="0"/>
              </a:rPr>
              <a:t>. This </a:t>
            </a:r>
            <a:r>
              <a:rPr lang="en-IN" dirty="0">
                <a:latin typeface="Times New Roman" pitchFamily="18" charset="0"/>
                <a:cs typeface="Times New Roman" pitchFamily="18" charset="0"/>
              </a:rPr>
              <a:t>is the dialectics of the economy </a:t>
            </a:r>
            <a:r>
              <a:rPr lang="en-IN" dirty="0" smtClean="0">
                <a:latin typeface="Times New Roman" pitchFamily="18" charset="0"/>
                <a:cs typeface="Times New Roman" pitchFamily="18" charset="0"/>
              </a:rPr>
              <a:t>and politics </a:t>
            </a:r>
            <a:r>
              <a:rPr lang="en-IN" dirty="0">
                <a:latin typeface="Times New Roman" pitchFamily="18" charset="0"/>
                <a:cs typeface="Times New Roman" pitchFamily="18" charset="0"/>
              </a:rPr>
              <a:t>in the social science of Karl Marx. Thus, </a:t>
            </a:r>
            <a:r>
              <a:rPr lang="en-IN" dirty="0" smtClean="0">
                <a:latin typeface="Times New Roman" pitchFamily="18" charset="0"/>
                <a:cs typeface="Times New Roman" pitchFamily="18" charset="0"/>
              </a:rPr>
              <a:t>in Marxism the revolution is the main  centre of </a:t>
            </a:r>
            <a:r>
              <a:rPr lang="en-IN" dirty="0">
                <a:latin typeface="Times New Roman" pitchFamily="18" charset="0"/>
                <a:cs typeface="Times New Roman" pitchFamily="18" charset="0"/>
              </a:rPr>
              <a:t>politics </a:t>
            </a:r>
            <a:r>
              <a:rPr lang="en-IN" dirty="0" smtClean="0">
                <a:latin typeface="Times New Roman" pitchFamily="18" charset="0"/>
                <a:cs typeface="Times New Roman" pitchFamily="18" charset="0"/>
              </a:rPr>
              <a:t>. The </a:t>
            </a:r>
            <a:r>
              <a:rPr lang="en-IN" dirty="0">
                <a:latin typeface="Times New Roman" pitchFamily="18" charset="0"/>
                <a:cs typeface="Times New Roman" pitchFamily="18" charset="0"/>
              </a:rPr>
              <a:t>political as a whole is </a:t>
            </a:r>
            <a:r>
              <a:rPr lang="en-IN" dirty="0" smtClean="0">
                <a:latin typeface="Times New Roman" pitchFamily="18" charset="0"/>
                <a:cs typeface="Times New Roman" pitchFamily="18" charset="0"/>
              </a:rPr>
              <a:t>in the realm of </a:t>
            </a:r>
            <a:r>
              <a:rPr lang="en-IN" dirty="0">
                <a:latin typeface="Times New Roman" pitchFamily="18" charset="0"/>
                <a:cs typeface="Times New Roman" pitchFamily="18" charset="0"/>
              </a:rPr>
              <a:t>the </a:t>
            </a:r>
            <a:r>
              <a:rPr lang="en-IN" dirty="0" smtClean="0">
                <a:latin typeface="Times New Roman" pitchFamily="18" charset="0"/>
                <a:cs typeface="Times New Roman" pitchFamily="18" charset="0"/>
              </a:rPr>
              <a:t>contingent( dependent on some happenings), or </a:t>
            </a:r>
            <a:r>
              <a:rPr lang="en-IN" dirty="0">
                <a:latin typeface="Times New Roman" pitchFamily="18" charset="0"/>
                <a:cs typeface="Times New Roman" pitchFamily="18" charset="0"/>
              </a:rPr>
              <a:t>historical conjunctures </a:t>
            </a:r>
            <a:r>
              <a:rPr lang="en-IN" dirty="0" smtClean="0">
                <a:latin typeface="Times New Roman" pitchFamily="18" charset="0"/>
                <a:cs typeface="Times New Roman" pitchFamily="18" charset="0"/>
              </a:rPr>
              <a:t>(combination of events )and </a:t>
            </a:r>
            <a:r>
              <a:rPr lang="en-IN" dirty="0">
                <a:latin typeface="Times New Roman" pitchFamily="18" charset="0"/>
                <a:cs typeface="Times New Roman" pitchFamily="18" charset="0"/>
              </a:rPr>
              <a:t>in the changing balance </a:t>
            </a:r>
            <a:r>
              <a:rPr lang="en-IN" dirty="0" smtClean="0">
                <a:latin typeface="Times New Roman" pitchFamily="18" charset="0"/>
                <a:cs typeface="Times New Roman" pitchFamily="18" charset="0"/>
              </a:rPr>
              <a:t>of social </a:t>
            </a:r>
            <a:r>
              <a:rPr lang="en-IN" dirty="0">
                <a:latin typeface="Times New Roman" pitchFamily="18" charset="0"/>
                <a:cs typeface="Times New Roman" pitchFamily="18" charset="0"/>
              </a:rPr>
              <a:t>forces. </a:t>
            </a:r>
            <a:r>
              <a:rPr lang="en-IN" dirty="0" smtClean="0">
                <a:latin typeface="Times New Roman" pitchFamily="18" charset="0"/>
                <a:cs typeface="Times New Roman" pitchFamily="18" charset="0"/>
              </a:rPr>
              <a:t>The “political</a:t>
            </a:r>
            <a:r>
              <a:rPr lang="en-IN" dirty="0">
                <a:latin typeface="Times New Roman" pitchFamily="18" charset="0"/>
                <a:cs typeface="Times New Roman" pitchFamily="18" charset="0"/>
              </a:rPr>
              <a:t>' is a realm of real </a:t>
            </a:r>
            <a:r>
              <a:rPr lang="en-IN" dirty="0" smtClean="0">
                <a:latin typeface="Times New Roman" pitchFamily="18" charset="0"/>
                <a:cs typeface="Times New Roman" pitchFamily="18" charset="0"/>
              </a:rPr>
              <a:t>choices and </a:t>
            </a:r>
            <a:r>
              <a:rPr lang="en-IN" dirty="0">
                <a:latin typeface="Times New Roman" pitchFamily="18" charset="0"/>
                <a:cs typeface="Times New Roman" pitchFamily="18" charset="0"/>
              </a:rPr>
              <a:t>possibilities, and hence it is devoid of certainties </a:t>
            </a:r>
            <a:r>
              <a:rPr lang="en-IN" dirty="0" smtClean="0">
                <a:latin typeface="Times New Roman" pitchFamily="18" charset="0"/>
                <a:cs typeface="Times New Roman" pitchFamily="18" charset="0"/>
              </a:rPr>
              <a:t>and predictabilities</a:t>
            </a:r>
            <a:r>
              <a:rPr lang="en-IN" dirty="0">
                <a:latin typeface="Times New Roman" pitchFamily="18" charset="0"/>
                <a:cs typeface="Times New Roman" pitchFamily="18" charset="0"/>
              </a:rPr>
              <a:t>. </a:t>
            </a:r>
            <a:endParaRPr lang="en-IN" dirty="0" smtClean="0">
              <a:latin typeface="Times New Roman" pitchFamily="18" charset="0"/>
              <a:cs typeface="Times New Roman" pitchFamily="18" charset="0"/>
            </a:endParaRPr>
          </a:p>
          <a:p>
            <a:pPr algn="just"/>
            <a:r>
              <a:rPr lang="en-IN" b="1" dirty="0">
                <a:latin typeface="Times New Roman" pitchFamily="18" charset="0"/>
                <a:cs typeface="Times New Roman" pitchFamily="18" charset="0"/>
              </a:rPr>
              <a:t>Marxism and the Indian State:</a:t>
            </a:r>
          </a:p>
          <a:p>
            <a:pPr algn="just"/>
            <a:r>
              <a:rPr lang="en-IN" dirty="0">
                <a:latin typeface="Times New Roman" pitchFamily="18" charset="0"/>
                <a:cs typeface="Times New Roman" pitchFamily="18" charset="0"/>
              </a:rPr>
              <a:t>A number of studies of power-politics and political parties </a:t>
            </a:r>
            <a:r>
              <a:rPr lang="en-IN" dirty="0" smtClean="0">
                <a:latin typeface="Times New Roman" pitchFamily="18" charset="0"/>
                <a:cs typeface="Times New Roman" pitchFamily="18" charset="0"/>
              </a:rPr>
              <a:t>in relation to </a:t>
            </a:r>
            <a:r>
              <a:rPr lang="en-IN" dirty="0">
                <a:latin typeface="Times New Roman" pitchFamily="18" charset="0"/>
                <a:cs typeface="Times New Roman" pitchFamily="18" charset="0"/>
              </a:rPr>
              <a:t>the Indian state and class structure have </a:t>
            </a:r>
            <a:r>
              <a:rPr lang="en-IN" dirty="0" smtClean="0">
                <a:latin typeface="Times New Roman" pitchFamily="18" charset="0"/>
                <a:cs typeface="Times New Roman" pitchFamily="18" charset="0"/>
              </a:rPr>
              <a:t>come up </a:t>
            </a:r>
            <a:r>
              <a:rPr lang="en-IN" dirty="0">
                <a:latin typeface="Times New Roman" pitchFamily="18" charset="0"/>
                <a:cs typeface="Times New Roman" pitchFamily="18" charset="0"/>
              </a:rPr>
              <a:t>in the post-independence period for an exposition of the Marxian perspective to the understanding of politics in India.  Most of these studies show the bias of the Indian society. The nature of the state is such that its democratic institutions motivate the downtrodden to extend their support to a government which cannot bring about their emancipation from poverty and de-humanization.</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54464056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99592" y="1052736"/>
            <a:ext cx="7200800" cy="5909310"/>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The bourgeoisie(Capitalist) </a:t>
            </a:r>
            <a:r>
              <a:rPr lang="en-IN" dirty="0">
                <a:latin typeface="Times New Roman" pitchFamily="18" charset="0"/>
                <a:cs typeface="Times New Roman" pitchFamily="18" charset="0"/>
              </a:rPr>
              <a:t>political parties are supported by </a:t>
            </a:r>
            <a:r>
              <a:rPr lang="en-IN" dirty="0" smtClean="0">
                <a:latin typeface="Times New Roman" pitchFamily="18" charset="0"/>
                <a:cs typeface="Times New Roman" pitchFamily="18" charset="0"/>
              </a:rPr>
              <a:t>the lowest </a:t>
            </a:r>
            <a:r>
              <a:rPr lang="en-IN" dirty="0">
                <a:latin typeface="Times New Roman" pitchFamily="18" charset="0"/>
                <a:cs typeface="Times New Roman" pitchFamily="18" charset="0"/>
              </a:rPr>
              <a:t>sections of Indian society, and this is an irony </a:t>
            </a:r>
            <a:r>
              <a:rPr lang="en-IN" dirty="0" smtClean="0">
                <a:latin typeface="Times New Roman" pitchFamily="18" charset="0"/>
                <a:cs typeface="Times New Roman" pitchFamily="18" charset="0"/>
              </a:rPr>
              <a:t>and contradiction </a:t>
            </a:r>
            <a:r>
              <a:rPr lang="en-IN" dirty="0">
                <a:latin typeface="Times New Roman" pitchFamily="18" charset="0"/>
                <a:cs typeface="Times New Roman" pitchFamily="18" charset="0"/>
              </a:rPr>
              <a:t>of the Indian political system. </a:t>
            </a:r>
            <a:r>
              <a:rPr lang="en-IN" dirty="0" smtClean="0">
                <a:latin typeface="Times New Roman" pitchFamily="18" charset="0"/>
                <a:cs typeface="Times New Roman" pitchFamily="18" charset="0"/>
              </a:rPr>
              <a:t>Contradictory coexistence </a:t>
            </a:r>
            <a:r>
              <a:rPr lang="en-IN" dirty="0">
                <a:latin typeface="Times New Roman" pitchFamily="18" charset="0"/>
                <a:cs typeface="Times New Roman" pitchFamily="18" charset="0"/>
              </a:rPr>
              <a:t>of democracy and capitalism clearly comes </a:t>
            </a:r>
            <a:r>
              <a:rPr lang="en-IN" dirty="0" smtClean="0">
                <a:latin typeface="Times New Roman" pitchFamily="18" charset="0"/>
                <a:cs typeface="Times New Roman" pitchFamily="18" charset="0"/>
              </a:rPr>
              <a:t>out when </a:t>
            </a:r>
            <a:r>
              <a:rPr lang="en-IN" dirty="0">
                <a:latin typeface="Times New Roman" pitchFamily="18" charset="0"/>
                <a:cs typeface="Times New Roman" pitchFamily="18" charset="0"/>
              </a:rPr>
              <a:t>one looks at the Indian political situation today</a:t>
            </a:r>
            <a:r>
              <a:rPr lang="en-IN" dirty="0" smtClean="0">
                <a:latin typeface="Times New Roman" pitchFamily="18" charset="0"/>
                <a:cs typeface="Times New Roman" pitchFamily="18" charset="0"/>
              </a:rPr>
              <a:t>.</a:t>
            </a:r>
          </a:p>
          <a:p>
            <a:pPr algn="just"/>
            <a:r>
              <a:rPr lang="en-IN" dirty="0">
                <a:latin typeface="Times New Roman" pitchFamily="18" charset="0"/>
                <a:cs typeface="Times New Roman" pitchFamily="18" charset="0"/>
              </a:rPr>
              <a:t>The phenomenon of political transformation </a:t>
            </a:r>
            <a:r>
              <a:rPr lang="en-IN" dirty="0" smtClean="0">
                <a:latin typeface="Times New Roman" pitchFamily="18" charset="0"/>
                <a:cs typeface="Times New Roman" pitchFamily="18" charset="0"/>
              </a:rPr>
              <a:t>has been </a:t>
            </a:r>
            <a:r>
              <a:rPr lang="en-IN" dirty="0">
                <a:latin typeface="Times New Roman" pitchFamily="18" charset="0"/>
                <a:cs typeface="Times New Roman" pitchFamily="18" charset="0"/>
              </a:rPr>
              <a:t>analysed in the various essays in terms of the social and cultural divisions that have surfaced and the </a:t>
            </a:r>
            <a:r>
              <a:rPr lang="en-IN" dirty="0" smtClean="0">
                <a:latin typeface="Times New Roman" pitchFamily="18" charset="0"/>
                <a:cs typeface="Times New Roman" pitchFamily="18" charset="0"/>
              </a:rPr>
              <a:t>elasticity of </a:t>
            </a:r>
            <a:r>
              <a:rPr lang="en-IN" dirty="0">
                <a:latin typeface="Times New Roman" pitchFamily="18" charset="0"/>
                <a:cs typeface="Times New Roman" pitchFamily="18" charset="0"/>
              </a:rPr>
              <a:t>the Indian political system to overcome fragmentation and to achieve common political and economic goals .It clearly  highlight the divergence between the political discourse of the ruling power elite and that of the mass of the population opposed to them. Several political movements  took place in different parts of India which were against the increasing hegemony of the Indian state and the Congress Party. The coercive character of the Indian state in particular is the </a:t>
            </a:r>
            <a:r>
              <a:rPr lang="en-IN" dirty="0" smtClean="0">
                <a:latin typeface="Times New Roman" pitchFamily="18" charset="0"/>
                <a:cs typeface="Times New Roman" pitchFamily="18" charset="0"/>
              </a:rPr>
              <a:t> main  </a:t>
            </a:r>
            <a:r>
              <a:rPr lang="en-IN" dirty="0">
                <a:latin typeface="Times New Roman" pitchFamily="18" charset="0"/>
                <a:cs typeface="Times New Roman" pitchFamily="18" charset="0"/>
              </a:rPr>
              <a:t>theme of many of those essays. Most of the studies highlight on the intensification of political contradictions and conflicts particularly in the post-emergency period. It is argued that the so-called mainstream political</a:t>
            </a:r>
          </a:p>
          <a:p>
            <a:pPr algn="just"/>
            <a:r>
              <a:rPr lang="en-IN" dirty="0">
                <a:latin typeface="Times New Roman" pitchFamily="18" charset="0"/>
                <a:cs typeface="Times New Roman" pitchFamily="18" charset="0"/>
              </a:rPr>
              <a:t>science was concerned with the formal structures and the prescribed ways and traditional social categories. </a:t>
            </a:r>
          </a:p>
          <a:p>
            <a:pPr algn="just"/>
            <a:endParaRPr lang="en-IN" dirty="0" smtClean="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18030684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94761" y="692696"/>
            <a:ext cx="7920880" cy="5909310"/>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The </a:t>
            </a:r>
            <a:r>
              <a:rPr lang="en-IN" dirty="0">
                <a:latin typeface="Times New Roman" pitchFamily="18" charset="0"/>
                <a:cs typeface="Times New Roman" pitchFamily="18" charset="0"/>
              </a:rPr>
              <a:t>mainstream Indian political scientist </a:t>
            </a:r>
            <a:r>
              <a:rPr lang="en-IN" dirty="0" smtClean="0">
                <a:latin typeface="Times New Roman" pitchFamily="18" charset="0"/>
                <a:cs typeface="Times New Roman" pitchFamily="18" charset="0"/>
              </a:rPr>
              <a:t>(with exception to </a:t>
            </a:r>
            <a:r>
              <a:rPr lang="en-IN" dirty="0" err="1" smtClean="0">
                <a:latin typeface="Times New Roman" pitchFamily="18" charset="0"/>
                <a:cs typeface="Times New Roman" pitchFamily="18" charset="0"/>
              </a:rPr>
              <a:t>Rajni</a:t>
            </a:r>
            <a:r>
              <a:rPr lang="en-IN" dirty="0" smtClean="0">
                <a:latin typeface="Times New Roman" pitchFamily="18" charset="0"/>
                <a:cs typeface="Times New Roman" pitchFamily="18" charset="0"/>
              </a:rPr>
              <a:t> Kothari) discussed Indian Political System using </a:t>
            </a:r>
            <a:r>
              <a:rPr lang="en-IN" dirty="0">
                <a:latin typeface="Times New Roman" pitchFamily="18" charset="0"/>
                <a:cs typeface="Times New Roman" pitchFamily="18" charset="0"/>
              </a:rPr>
              <a:t>western political science </a:t>
            </a:r>
            <a:r>
              <a:rPr lang="en-IN" dirty="0" smtClean="0">
                <a:latin typeface="Times New Roman" pitchFamily="18" charset="0"/>
                <a:cs typeface="Times New Roman" pitchFamily="18" charset="0"/>
              </a:rPr>
              <a:t>and comparative </a:t>
            </a:r>
            <a:r>
              <a:rPr lang="en-IN" dirty="0">
                <a:latin typeface="Times New Roman" pitchFamily="18" charset="0"/>
                <a:cs typeface="Times New Roman" pitchFamily="18" charset="0"/>
              </a:rPr>
              <a:t>politics and </a:t>
            </a:r>
            <a:r>
              <a:rPr lang="en-IN" dirty="0" smtClean="0">
                <a:latin typeface="Times New Roman" pitchFamily="18" charset="0"/>
                <a:cs typeface="Times New Roman" pitchFamily="18" charset="0"/>
              </a:rPr>
              <a:t>development studies</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The </a:t>
            </a:r>
            <a:r>
              <a:rPr lang="en-IN" dirty="0">
                <a:latin typeface="Times New Roman" pitchFamily="18" charset="0"/>
                <a:cs typeface="Times New Roman" pitchFamily="18" charset="0"/>
              </a:rPr>
              <a:t>mainstream political science has failed </a:t>
            </a:r>
            <a:r>
              <a:rPr lang="en-IN" dirty="0" smtClean="0">
                <a:latin typeface="Times New Roman" pitchFamily="18" charset="0"/>
                <a:cs typeface="Times New Roman" pitchFamily="18" charset="0"/>
              </a:rPr>
              <a:t>to recognise </a:t>
            </a:r>
            <a:r>
              <a:rPr lang="en-IN" dirty="0">
                <a:latin typeface="Times New Roman" pitchFamily="18" charset="0"/>
                <a:cs typeface="Times New Roman" pitchFamily="18" charset="0"/>
              </a:rPr>
              <a:t>the </a:t>
            </a:r>
            <a:r>
              <a:rPr lang="en-IN" dirty="0" smtClean="0">
                <a:latin typeface="Times New Roman" pitchFamily="18" charset="0"/>
                <a:cs typeface="Times New Roman" pitchFamily="18" charset="0"/>
              </a:rPr>
              <a:t>on-going </a:t>
            </a:r>
            <a:r>
              <a:rPr lang="en-IN" dirty="0">
                <a:latin typeface="Times New Roman" pitchFamily="18" charset="0"/>
                <a:cs typeface="Times New Roman" pitchFamily="18" charset="0"/>
              </a:rPr>
              <a:t>dialectics between </a:t>
            </a:r>
            <a:r>
              <a:rPr lang="en-IN" dirty="0" smtClean="0">
                <a:latin typeface="Times New Roman" pitchFamily="18" charset="0"/>
                <a:cs typeface="Times New Roman" pitchFamily="18" charset="0"/>
              </a:rPr>
              <a:t>contradictory social </a:t>
            </a:r>
            <a:r>
              <a:rPr lang="en-IN" dirty="0">
                <a:latin typeface="Times New Roman" pitchFamily="18" charset="0"/>
                <a:cs typeface="Times New Roman" pitchFamily="18" charset="0"/>
              </a:rPr>
              <a:t>and economic forces underlying political </a:t>
            </a:r>
            <a:r>
              <a:rPr lang="en-IN" dirty="0" smtClean="0">
                <a:latin typeface="Times New Roman" pitchFamily="18" charset="0"/>
                <a:cs typeface="Times New Roman" pitchFamily="18" charset="0"/>
              </a:rPr>
              <a:t>phenomenon, and  somewhere there was a general </a:t>
            </a:r>
            <a:r>
              <a:rPr lang="en-IN" dirty="0">
                <a:latin typeface="Times New Roman" pitchFamily="18" charset="0"/>
                <a:cs typeface="Times New Roman" pitchFamily="18" charset="0"/>
              </a:rPr>
              <a:t>unwillingness to </a:t>
            </a:r>
            <a:r>
              <a:rPr lang="en-IN" dirty="0" smtClean="0">
                <a:latin typeface="Times New Roman" pitchFamily="18" charset="0"/>
                <a:cs typeface="Times New Roman" pitchFamily="18" charset="0"/>
              </a:rPr>
              <a:t>demarcate  </a:t>
            </a:r>
            <a:r>
              <a:rPr lang="en-IN" dirty="0">
                <a:latin typeface="Times New Roman" pitchFamily="18" charset="0"/>
                <a:cs typeface="Times New Roman" pitchFamily="18" charset="0"/>
              </a:rPr>
              <a:t>the dialectical </a:t>
            </a:r>
            <a:r>
              <a:rPr lang="en-IN" dirty="0" smtClean="0">
                <a:latin typeface="Times New Roman" pitchFamily="18" charset="0"/>
                <a:cs typeface="Times New Roman" pitchFamily="18" charset="0"/>
              </a:rPr>
              <a:t>method  in the study of  </a:t>
            </a:r>
            <a:r>
              <a:rPr lang="en-IN" dirty="0">
                <a:latin typeface="Times New Roman" pitchFamily="18" charset="0"/>
                <a:cs typeface="Times New Roman" pitchFamily="18" charset="0"/>
              </a:rPr>
              <a:t>rigid orthodoxies of the fractured Indian </a:t>
            </a:r>
            <a:r>
              <a:rPr lang="en-IN" dirty="0" smtClean="0">
                <a:latin typeface="Times New Roman" pitchFamily="18" charset="0"/>
                <a:cs typeface="Times New Roman" pitchFamily="18" charset="0"/>
              </a:rPr>
              <a:t>communist movement</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Thus one can emphasise on </a:t>
            </a:r>
            <a:r>
              <a:rPr lang="en-IN" dirty="0">
                <a:latin typeface="Times New Roman" pitchFamily="18" charset="0"/>
                <a:cs typeface="Times New Roman" pitchFamily="18" charset="0"/>
              </a:rPr>
              <a:t>the study of political processes, political actions and aims in everyday life relating them to institutional structures of the state and society. Such an analysis </a:t>
            </a:r>
            <a:r>
              <a:rPr lang="en-IN" dirty="0" smtClean="0">
                <a:latin typeface="Times New Roman" pitchFamily="18" charset="0"/>
                <a:cs typeface="Times New Roman" pitchFamily="18" charset="0"/>
              </a:rPr>
              <a:t>will help to </a:t>
            </a:r>
            <a:r>
              <a:rPr lang="en-IN" dirty="0">
                <a:latin typeface="Times New Roman" pitchFamily="18" charset="0"/>
                <a:cs typeface="Times New Roman" pitchFamily="18" charset="0"/>
              </a:rPr>
              <a:t>understand the continuing relationship between changing terms of political discourse and the changing agenda of politics in the concrete. </a:t>
            </a:r>
            <a:endParaRPr lang="en-IN" dirty="0" smtClean="0">
              <a:latin typeface="Times New Roman" pitchFamily="18" charset="0"/>
              <a:cs typeface="Times New Roman" pitchFamily="18" charset="0"/>
            </a:endParaRPr>
          </a:p>
          <a:p>
            <a:pPr algn="just"/>
            <a:endParaRPr lang="en-IN"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At last we can conclude that as according to Marxism revolution is the main instrument through which social changes occur , it is particularly true in case of India because the movement for independence of India is one of the biggest mass movements in the history of the world. It saw the participation of  wide sections of people under the leadership of Indian National Congress. The revolt of 1857 was the first collective movement which was given a mass appeal and national character under the leadership of </a:t>
            </a:r>
            <a:r>
              <a:rPr lang="en-IN" dirty="0" err="1" smtClean="0">
                <a:latin typeface="Times New Roman" pitchFamily="18" charset="0"/>
                <a:cs typeface="Times New Roman" pitchFamily="18" charset="0"/>
              </a:rPr>
              <a:t>M.K.Gandhi</a:t>
            </a:r>
            <a:r>
              <a:rPr lang="en-IN" dirty="0" smtClean="0">
                <a:latin typeface="Times New Roman" pitchFamily="18" charset="0"/>
                <a:cs typeface="Times New Roman" pitchFamily="18" charset="0"/>
              </a:rPr>
              <a:t> and it resulted in the emergence of Independent India.</a:t>
            </a:r>
            <a:endParaRPr lang="en-IN" dirty="0">
              <a:latin typeface="Times New Roman" pitchFamily="18" charset="0"/>
              <a:cs typeface="Times New Roman" pitchFamily="18" charset="0"/>
            </a:endParaRP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66834001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1052736"/>
            <a:ext cx="7632848" cy="2862322"/>
          </a:xfrm>
          <a:prstGeom prst="rect">
            <a:avLst/>
          </a:prstGeom>
          <a:noFill/>
        </p:spPr>
        <p:txBody>
          <a:bodyPr wrap="square" rtlCol="0">
            <a:spAutoFit/>
          </a:bodyPr>
          <a:lstStyle/>
          <a:p>
            <a:r>
              <a:rPr lang="en-IN" dirty="0" smtClean="0"/>
              <a:t> 			</a:t>
            </a:r>
          </a:p>
          <a:p>
            <a:endParaRPr lang="en-IN" sz="5400" i="1" dirty="0"/>
          </a:p>
          <a:p>
            <a:endParaRPr lang="en-IN" sz="5400" i="1" dirty="0" smtClean="0"/>
          </a:p>
          <a:p>
            <a:r>
              <a:rPr lang="en-IN" sz="5400" i="1" dirty="0"/>
              <a:t>	</a:t>
            </a:r>
            <a:r>
              <a:rPr lang="en-IN" sz="5400" i="1" dirty="0" smtClean="0"/>
              <a:t>	Thank You</a:t>
            </a:r>
            <a:endParaRPr lang="en-IN" sz="5400" i="1" dirty="0"/>
          </a:p>
        </p:txBody>
      </p:sp>
    </p:spTree>
    <p:extLst>
      <p:ext uri="{BB962C8B-B14F-4D97-AF65-F5344CB8AC3E}">
        <p14:creationId xmlns:p14="http://schemas.microsoft.com/office/powerpoint/2010/main" val="230956337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755576" y="908720"/>
            <a:ext cx="7704856" cy="5078313"/>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Political Science is a Social Science and it is a Progressive science. There are different methods and  approaches for studying the subject. Different methods and Approaches are used  by the political scientists to cope up with different changes in human nature and institutions. A method is a technique but an Approach is a broad view or attitude which is adopted in studying the subject. It is a way of looking at and  then explaining a particular phenomena. Indian Politics is  a part of Political Science and different approaches are used by scholars of the subject.</a:t>
            </a:r>
          </a:p>
          <a:p>
            <a:pPr algn="just"/>
            <a:endParaRPr lang="en-IN" dirty="0" smtClean="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 India's </a:t>
            </a:r>
            <a:r>
              <a:rPr lang="en-IN" dirty="0">
                <a:latin typeface="Times New Roman" pitchFamily="18" charset="0"/>
                <a:cs typeface="Times New Roman" pitchFamily="18" charset="0"/>
              </a:rPr>
              <a:t>independence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was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a </a:t>
            </a:r>
            <a:r>
              <a:rPr lang="en-IN" dirty="0" smtClean="0">
                <a:latin typeface="Times New Roman" pitchFamily="18" charset="0"/>
                <a:cs typeface="Times New Roman" pitchFamily="18" charset="0"/>
              </a:rPr>
              <a:t>great historical </a:t>
            </a:r>
            <a:r>
              <a:rPr lang="en-IN" dirty="0">
                <a:latin typeface="Times New Roman" pitchFamily="18" charset="0"/>
                <a:cs typeface="Times New Roman" pitchFamily="18" charset="0"/>
              </a:rPr>
              <a:t>event and a political </a:t>
            </a:r>
            <a:r>
              <a:rPr lang="en-IN" dirty="0" smtClean="0">
                <a:latin typeface="Times New Roman" pitchFamily="18" charset="0"/>
                <a:cs typeface="Times New Roman" pitchFamily="18" charset="0"/>
              </a:rPr>
              <a:t>phenomenon which  </a:t>
            </a:r>
            <a:r>
              <a:rPr lang="en-IN" dirty="0">
                <a:latin typeface="Times New Roman" pitchFamily="18" charset="0"/>
                <a:cs typeface="Times New Roman" pitchFamily="18" charset="0"/>
              </a:rPr>
              <a:t>turned </a:t>
            </a:r>
            <a:r>
              <a:rPr lang="en-IN" dirty="0" smtClean="0">
                <a:latin typeface="Times New Roman" pitchFamily="18" charset="0"/>
                <a:cs typeface="Times New Roman" pitchFamily="18" charset="0"/>
              </a:rPr>
              <a:t>out to </a:t>
            </a:r>
            <a:r>
              <a:rPr lang="en-IN" dirty="0">
                <a:latin typeface="Times New Roman" pitchFamily="18" charset="0"/>
                <a:cs typeface="Times New Roman" pitchFamily="18" charset="0"/>
              </a:rPr>
              <a:t>be a baseline for reshaping the political future </a:t>
            </a:r>
            <a:r>
              <a:rPr lang="en-IN" dirty="0" smtClean="0">
                <a:latin typeface="Times New Roman" pitchFamily="18" charset="0"/>
                <a:cs typeface="Times New Roman" pitchFamily="18" charset="0"/>
              </a:rPr>
              <a:t>of India</a:t>
            </a:r>
            <a:r>
              <a:rPr lang="en-IN" dirty="0">
                <a:latin typeface="Times New Roman" pitchFamily="18" charset="0"/>
                <a:cs typeface="Times New Roman" pitchFamily="18" charset="0"/>
              </a:rPr>
              <a:t>. Independence </a:t>
            </a:r>
            <a:r>
              <a:rPr lang="en-IN" dirty="0" smtClean="0">
                <a:latin typeface="Times New Roman" pitchFamily="18" charset="0"/>
                <a:cs typeface="Times New Roman" pitchFamily="18" charset="0"/>
              </a:rPr>
              <a:t>of India </a:t>
            </a:r>
            <a:r>
              <a:rPr lang="en-IN" dirty="0">
                <a:latin typeface="Times New Roman" pitchFamily="18" charset="0"/>
                <a:cs typeface="Times New Roman" pitchFamily="18" charset="0"/>
              </a:rPr>
              <a:t>became a baseline for </a:t>
            </a:r>
            <a:r>
              <a:rPr lang="en-IN" dirty="0" smtClean="0">
                <a:latin typeface="Times New Roman" pitchFamily="18" charset="0"/>
                <a:cs typeface="Times New Roman" pitchFamily="18" charset="0"/>
              </a:rPr>
              <a:t>forming a self-government </a:t>
            </a:r>
            <a:r>
              <a:rPr lang="en-IN" dirty="0">
                <a:latin typeface="Times New Roman" pitchFamily="18" charset="0"/>
                <a:cs typeface="Times New Roman" pitchFamily="18" charset="0"/>
              </a:rPr>
              <a:t>based on the principles of democracy, </a:t>
            </a:r>
            <a:r>
              <a:rPr lang="en-IN" dirty="0" smtClean="0">
                <a:latin typeface="Times New Roman" pitchFamily="18" charset="0"/>
                <a:cs typeface="Times New Roman" pitchFamily="18" charset="0"/>
              </a:rPr>
              <a:t>adult franchise, </a:t>
            </a:r>
            <a:r>
              <a:rPr lang="en-IN" dirty="0">
                <a:latin typeface="Times New Roman" pitchFamily="18" charset="0"/>
                <a:cs typeface="Times New Roman" pitchFamily="18" charset="0"/>
              </a:rPr>
              <a:t>secularism and </a:t>
            </a:r>
            <a:r>
              <a:rPr lang="en-IN" dirty="0" smtClean="0">
                <a:latin typeface="Times New Roman" pitchFamily="18" charset="0"/>
                <a:cs typeface="Times New Roman" pitchFamily="18" charset="0"/>
              </a:rPr>
              <a:t>egalitarianism and  </a:t>
            </a:r>
            <a:r>
              <a:rPr lang="en-IN" dirty="0">
                <a:latin typeface="Times New Roman" pitchFamily="18" charset="0"/>
                <a:cs typeface="Times New Roman" pitchFamily="18" charset="0"/>
              </a:rPr>
              <a:t>its </a:t>
            </a:r>
            <a:r>
              <a:rPr lang="en-IN" dirty="0" smtClean="0">
                <a:latin typeface="Times New Roman" pitchFamily="18" charset="0"/>
                <a:cs typeface="Times New Roman" pitchFamily="18" charset="0"/>
              </a:rPr>
              <a:t>most important </a:t>
            </a:r>
            <a:r>
              <a:rPr lang="en-IN" dirty="0">
                <a:latin typeface="Times New Roman" pitchFamily="18" charset="0"/>
                <a:cs typeface="Times New Roman" pitchFamily="18" charset="0"/>
              </a:rPr>
              <a:t>consequence was the democratization of </a:t>
            </a:r>
            <a:r>
              <a:rPr lang="en-IN" dirty="0" smtClean="0">
                <a:latin typeface="Times New Roman" pitchFamily="18" charset="0"/>
                <a:cs typeface="Times New Roman" pitchFamily="18" charset="0"/>
              </a:rPr>
              <a:t>Indian society </a:t>
            </a:r>
            <a:r>
              <a:rPr lang="en-IN" dirty="0">
                <a:latin typeface="Times New Roman" pitchFamily="18" charset="0"/>
                <a:cs typeface="Times New Roman" pitchFamily="18" charset="0"/>
              </a:rPr>
              <a:t>and polity. Over a period of </a:t>
            </a:r>
            <a:r>
              <a:rPr lang="en-IN" dirty="0" smtClean="0">
                <a:latin typeface="Times New Roman" pitchFamily="18" charset="0"/>
                <a:cs typeface="Times New Roman" pitchFamily="18" charset="0"/>
              </a:rPr>
              <a:t> more than seventy years  since independence </a:t>
            </a:r>
            <a:r>
              <a:rPr lang="en-IN" dirty="0">
                <a:latin typeface="Times New Roman" pitchFamily="18" charset="0"/>
                <a:cs typeface="Times New Roman" pitchFamily="18" charset="0"/>
              </a:rPr>
              <a:t>a </a:t>
            </a:r>
            <a:r>
              <a:rPr lang="en-IN" dirty="0" smtClean="0">
                <a:latin typeface="Times New Roman" pitchFamily="18" charset="0"/>
                <a:cs typeface="Times New Roman" pitchFamily="18" charset="0"/>
              </a:rPr>
              <a:t>number of Political Scientists, Historians ,Sociologists, Economists and anthropologists conducted </a:t>
            </a:r>
            <a:r>
              <a:rPr lang="en-IN" dirty="0">
                <a:latin typeface="Times New Roman" pitchFamily="18" charset="0"/>
                <a:cs typeface="Times New Roman" pitchFamily="18" charset="0"/>
              </a:rPr>
              <a:t>studies with different perspectives </a:t>
            </a:r>
            <a:r>
              <a:rPr lang="en-IN" dirty="0" smtClean="0">
                <a:latin typeface="Times New Roman" pitchFamily="18" charset="0"/>
                <a:cs typeface="Times New Roman" pitchFamily="18" charset="0"/>
              </a:rPr>
              <a:t> or approaches concerning </a:t>
            </a:r>
            <a:r>
              <a:rPr lang="en-IN" dirty="0">
                <a:latin typeface="Times New Roman" pitchFamily="18" charset="0"/>
                <a:cs typeface="Times New Roman" pitchFamily="18" charset="0"/>
              </a:rPr>
              <a:t>the nature of Indian </a:t>
            </a:r>
            <a:r>
              <a:rPr lang="en-IN" dirty="0" smtClean="0">
                <a:latin typeface="Times New Roman" pitchFamily="18" charset="0"/>
                <a:cs typeface="Times New Roman" pitchFamily="18" charset="0"/>
              </a:rPr>
              <a:t>State.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54845549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611560" y="836712"/>
            <a:ext cx="7920880" cy="5078313"/>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Politics is an unavoidable universal activity. It is the activity through which people make, preserve and amend the general rules under which they live. It is a continuous, ever-changing and  universal activity. Study of the Indian Politics is a crucial  and complex one, it is crucial in the sense that Indian Politics emerge from various social heterogeneity. Indian politics is very interesting to study by applying different approaches. Thus different  approaches are adopted by scholars of the subject. </a:t>
            </a:r>
            <a:r>
              <a:rPr lang="en-IN" dirty="0" err="1" smtClean="0">
                <a:latin typeface="Times New Roman" pitchFamily="18" charset="0"/>
                <a:cs typeface="Times New Roman" pitchFamily="18" charset="0"/>
              </a:rPr>
              <a:t>Liberal,Marxist</a:t>
            </a:r>
            <a:r>
              <a:rPr lang="en-IN" dirty="0" smtClean="0">
                <a:latin typeface="Times New Roman" pitchFamily="18" charset="0"/>
                <a:cs typeface="Times New Roman" pitchFamily="18" charset="0"/>
              </a:rPr>
              <a:t> and </a:t>
            </a:r>
            <a:r>
              <a:rPr lang="en-IN" dirty="0" err="1" smtClean="0">
                <a:latin typeface="Times New Roman" pitchFamily="18" charset="0"/>
                <a:cs typeface="Times New Roman" pitchFamily="18" charset="0"/>
              </a:rPr>
              <a:t>Gandhian</a:t>
            </a:r>
            <a:r>
              <a:rPr lang="en-IN" dirty="0" smtClean="0">
                <a:latin typeface="Times New Roman" pitchFamily="18" charset="0"/>
                <a:cs typeface="Times New Roman" pitchFamily="18" charset="0"/>
              </a:rPr>
              <a:t> are the three principal perspective or approaches adopted by the scholars</a:t>
            </a:r>
            <a:r>
              <a:rPr lang="en-IN" dirty="0" smtClean="0"/>
              <a:t>. </a:t>
            </a:r>
          </a:p>
          <a:p>
            <a:pPr algn="just"/>
            <a:endParaRPr lang="en-IN" dirty="0" smtClean="0"/>
          </a:p>
          <a:p>
            <a:pPr algn="just"/>
            <a:r>
              <a:rPr lang="en-IN" dirty="0" smtClean="0">
                <a:latin typeface="Times New Roman" pitchFamily="18" charset="0"/>
                <a:cs typeface="Times New Roman" pitchFamily="18" charset="0"/>
              </a:rPr>
              <a:t> Marxist Approach—</a:t>
            </a:r>
          </a:p>
          <a:p>
            <a:pPr algn="just"/>
            <a:r>
              <a:rPr lang="en-IN" dirty="0" smtClean="0">
                <a:latin typeface="Times New Roman" pitchFamily="18" charset="0"/>
                <a:cs typeface="Times New Roman" pitchFamily="18" charset="0"/>
              </a:rPr>
              <a:t>At the very beginning it will be desirable to mention the </a:t>
            </a:r>
            <a:r>
              <a:rPr lang="en-IN" dirty="0">
                <a:latin typeface="Times New Roman" pitchFamily="18" charset="0"/>
                <a:cs typeface="Times New Roman" pitchFamily="18" charset="0"/>
              </a:rPr>
              <a:t>main points of the Marxian theory of state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Marx made it clear in his early writings that the state is an organized power of one class oppressing the other i.e. the economically dominant minority class through </a:t>
            </a:r>
            <a:r>
              <a:rPr lang="en-IN" dirty="0" smtClean="0">
                <a:latin typeface="Times New Roman" pitchFamily="18" charset="0"/>
                <a:cs typeface="Times New Roman" pitchFamily="18" charset="0"/>
              </a:rPr>
              <a:t>political </a:t>
            </a:r>
            <a:r>
              <a:rPr lang="en-IN" dirty="0">
                <a:latin typeface="Times New Roman" pitchFamily="18" charset="0"/>
                <a:cs typeface="Times New Roman" pitchFamily="18" charset="0"/>
              </a:rPr>
              <a:t>dominance rules over the majority working class. Marx regarded the state as an alienated and parasitical social force </a:t>
            </a:r>
            <a:r>
              <a:rPr lang="en-IN" dirty="0" smtClean="0">
                <a:latin typeface="Times New Roman" pitchFamily="18" charset="0"/>
                <a:cs typeface="Times New Roman" pitchFamily="18" charset="0"/>
              </a:rPr>
              <a:t> and never </a:t>
            </a:r>
            <a:r>
              <a:rPr lang="en-IN" dirty="0">
                <a:latin typeface="Times New Roman" pitchFamily="18" charset="0"/>
                <a:cs typeface="Times New Roman" pitchFamily="18" charset="0"/>
              </a:rPr>
              <a:t>regarded the state as a higher </a:t>
            </a:r>
            <a:r>
              <a:rPr lang="en-IN" dirty="0" smtClean="0">
                <a:latin typeface="Times New Roman" pitchFamily="18" charset="0"/>
                <a:cs typeface="Times New Roman" pitchFamily="18" charset="0"/>
              </a:rPr>
              <a:t>moral institution which can  end </a:t>
            </a:r>
            <a:r>
              <a:rPr lang="en-IN" dirty="0">
                <a:latin typeface="Times New Roman" pitchFamily="18" charset="0"/>
                <a:cs typeface="Times New Roman" pitchFamily="18" charset="0"/>
              </a:rPr>
              <a:t>conflicts in society and </a:t>
            </a:r>
            <a:r>
              <a:rPr lang="en-IN" dirty="0" smtClean="0">
                <a:latin typeface="Times New Roman" pitchFamily="18" charset="0"/>
                <a:cs typeface="Times New Roman" pitchFamily="18" charset="0"/>
              </a:rPr>
              <a:t>bring unity </a:t>
            </a:r>
            <a:r>
              <a:rPr lang="en-IN" dirty="0">
                <a:latin typeface="Times New Roman" pitchFamily="18" charset="0"/>
                <a:cs typeface="Times New Roman" pitchFamily="18" charset="0"/>
              </a:rPr>
              <a:t>and harmony. The state to him was neither equal to society nor above it, but was merely its product at a certain stage of historical development. </a:t>
            </a:r>
          </a:p>
        </p:txBody>
      </p:sp>
    </p:spTree>
    <p:extLst>
      <p:ext uri="{BB962C8B-B14F-4D97-AF65-F5344CB8AC3E}">
        <p14:creationId xmlns:p14="http://schemas.microsoft.com/office/powerpoint/2010/main" val="1010944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908720"/>
            <a:ext cx="7920880" cy="5632311"/>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Marx believes in a general theoretical framework known as ‘Dialectical Materialism’ and in the materialistic interpretation of history. Dialectical Materialism is </a:t>
            </a:r>
            <a:r>
              <a:rPr lang="en-IN" dirty="0" smtClean="0">
                <a:latin typeface="Times New Roman" pitchFamily="18" charset="0"/>
                <a:cs typeface="Times New Roman" pitchFamily="18" charset="0"/>
              </a:rPr>
              <a:t> the process on the basis of which development of the society took place, </a:t>
            </a:r>
            <a:r>
              <a:rPr lang="en-IN" dirty="0">
                <a:latin typeface="Times New Roman" pitchFamily="18" charset="0"/>
                <a:cs typeface="Times New Roman" pitchFamily="18" charset="0"/>
              </a:rPr>
              <a:t>which is </a:t>
            </a:r>
            <a:r>
              <a:rPr lang="en-IN" dirty="0" smtClean="0">
                <a:latin typeface="Times New Roman" pitchFamily="18" charset="0"/>
                <a:cs typeface="Times New Roman" pitchFamily="18" charset="0"/>
              </a:rPr>
              <a:t>termed as </a:t>
            </a:r>
            <a:r>
              <a:rPr lang="en-IN" dirty="0">
                <a:latin typeface="Times New Roman" pitchFamily="18" charset="0"/>
                <a:cs typeface="Times New Roman" pitchFamily="18" charset="0"/>
              </a:rPr>
              <a:t>‘Historical Materialism’ or the materialistic interpretation of </a:t>
            </a:r>
            <a:r>
              <a:rPr lang="en-IN" dirty="0" smtClean="0">
                <a:latin typeface="Times New Roman" pitchFamily="18" charset="0"/>
                <a:cs typeface="Times New Roman" pitchFamily="18" charset="0"/>
              </a:rPr>
              <a:t>history. Marxists </a:t>
            </a:r>
            <a:r>
              <a:rPr lang="en-IN" dirty="0">
                <a:latin typeface="Times New Roman" pitchFamily="18" charset="0"/>
                <a:cs typeface="Times New Roman" pitchFamily="18" charset="0"/>
              </a:rPr>
              <a:t>hold that all phenomena that we experience </a:t>
            </a:r>
            <a:r>
              <a:rPr lang="en-IN" dirty="0" smtClean="0">
                <a:latin typeface="Times New Roman" pitchFamily="18" charset="0"/>
                <a:cs typeface="Times New Roman" pitchFamily="18" charset="0"/>
              </a:rPr>
              <a:t> in our lives  are </a:t>
            </a:r>
            <a:r>
              <a:rPr lang="en-IN" dirty="0">
                <a:latin typeface="Times New Roman" pitchFamily="18" charset="0"/>
                <a:cs typeface="Times New Roman" pitchFamily="18" charset="0"/>
              </a:rPr>
              <a:t>material, concrete and </a:t>
            </a:r>
            <a:r>
              <a:rPr lang="en-IN" dirty="0" smtClean="0">
                <a:latin typeface="Times New Roman" pitchFamily="18" charset="0"/>
                <a:cs typeface="Times New Roman" pitchFamily="18" charset="0"/>
              </a:rPr>
              <a:t>objective whether consciously or un consciously . All </a:t>
            </a:r>
            <a:r>
              <a:rPr lang="en-IN" dirty="0">
                <a:latin typeface="Times New Roman" pitchFamily="18" charset="0"/>
                <a:cs typeface="Times New Roman" pitchFamily="18" charset="0"/>
              </a:rPr>
              <a:t>the phenomena are characterised by internal contradictions, leading to conflicts and then, eventually rising to a higher level of development. This whole process is termed by Marx as dialectical materialism. Therefore, to understand any phenomenon, one must grasp the way it changes. A capitalist society is one that is based on the capitalist mode of production, where the capitalists (a minority class) own the means of production and the motive of production is profit and the workers (a majority class) sell their labour power to the capitalists for wages. In such a society politics, culture, morality and social norms are determined by the capitalist mode of production and the society is sharply divided into capitalists and workers. As the interests of these two classes are opposed to each other, class struggle between them is fundamental. The western liberal democracies- the USA, England, France, West Germany, Italy, </a:t>
            </a:r>
            <a:r>
              <a:rPr lang="en-IN" dirty="0" smtClean="0">
                <a:latin typeface="Times New Roman" pitchFamily="18" charset="0"/>
                <a:cs typeface="Times New Roman" pitchFamily="18" charset="0"/>
              </a:rPr>
              <a:t>etc. </a:t>
            </a:r>
            <a:r>
              <a:rPr lang="en-IN" dirty="0">
                <a:latin typeface="Times New Roman" pitchFamily="18" charset="0"/>
                <a:cs typeface="Times New Roman" pitchFamily="18" charset="0"/>
              </a:rPr>
              <a:t>– are examples of such societies. For the abolition of classes, Marx gives the theory of revolution, which is the most important aspect of the Marxian theory of state.</a:t>
            </a:r>
          </a:p>
        </p:txBody>
      </p:sp>
    </p:spTree>
    <p:extLst>
      <p:ext uri="{BB962C8B-B14F-4D97-AF65-F5344CB8AC3E}">
        <p14:creationId xmlns:p14="http://schemas.microsoft.com/office/powerpoint/2010/main" val="150132939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827584" y="908720"/>
            <a:ext cx="7560840" cy="5632311"/>
          </a:xfrm>
          <a:prstGeom prst="rect">
            <a:avLst/>
          </a:prstGeom>
          <a:noFill/>
        </p:spPr>
        <p:txBody>
          <a:bodyPr wrap="square" rtlCol="0">
            <a:spAutoFit/>
          </a:bodyPr>
          <a:lstStyle/>
          <a:p>
            <a:pPr algn="just"/>
            <a:r>
              <a:rPr lang="en-IN" dirty="0" smtClean="0"/>
              <a:t> </a:t>
            </a:r>
            <a:r>
              <a:rPr lang="en-IN" dirty="0">
                <a:latin typeface="Times New Roman" pitchFamily="18" charset="0"/>
                <a:cs typeface="Times New Roman" pitchFamily="18" charset="0"/>
              </a:rPr>
              <a:t>The task of Marxian philosophy is </a:t>
            </a:r>
            <a:r>
              <a:rPr lang="en-IN" dirty="0" smtClean="0">
                <a:latin typeface="Times New Roman" pitchFamily="18" charset="0"/>
                <a:cs typeface="Times New Roman" pitchFamily="18" charset="0"/>
              </a:rPr>
              <a:t>two-fold, one is </a:t>
            </a:r>
            <a:r>
              <a:rPr lang="en-IN" dirty="0">
                <a:latin typeface="Times New Roman" pitchFamily="18" charset="0"/>
                <a:cs typeface="Times New Roman" pitchFamily="18" charset="0"/>
              </a:rPr>
              <a:t>to understand the world and </a:t>
            </a:r>
            <a:r>
              <a:rPr lang="en-IN" dirty="0" smtClean="0">
                <a:latin typeface="Times New Roman" pitchFamily="18" charset="0"/>
                <a:cs typeface="Times New Roman" pitchFamily="18" charset="0"/>
              </a:rPr>
              <a:t> the other is to </a:t>
            </a:r>
            <a:r>
              <a:rPr lang="en-IN" dirty="0">
                <a:latin typeface="Times New Roman" pitchFamily="18" charset="0"/>
                <a:cs typeface="Times New Roman" pitchFamily="18" charset="0"/>
              </a:rPr>
              <a:t>change it. Marxism does not suggest reforms of the exploitative capitalist system, but suggests that it should be over-thrown by a violent revolution and </a:t>
            </a:r>
            <a:r>
              <a:rPr lang="en-IN" dirty="0" smtClean="0">
                <a:latin typeface="Times New Roman" pitchFamily="18" charset="0"/>
                <a:cs typeface="Times New Roman" pitchFamily="18" charset="0"/>
              </a:rPr>
              <a:t>as a result a </a:t>
            </a:r>
            <a:r>
              <a:rPr lang="en-IN" dirty="0">
                <a:latin typeface="Times New Roman" pitchFamily="18" charset="0"/>
                <a:cs typeface="Times New Roman" pitchFamily="18" charset="0"/>
              </a:rPr>
              <a:t>socialist state and economy </a:t>
            </a:r>
            <a:r>
              <a:rPr lang="en-IN" dirty="0" smtClean="0">
                <a:latin typeface="Times New Roman" pitchFamily="18" charset="0"/>
                <a:cs typeface="Times New Roman" pitchFamily="18" charset="0"/>
              </a:rPr>
              <a:t>will be established</a:t>
            </a:r>
            <a:r>
              <a:rPr lang="en-IN" dirty="0">
                <a:latin typeface="Times New Roman" pitchFamily="18" charset="0"/>
                <a:cs typeface="Times New Roman" pitchFamily="18" charset="0"/>
              </a:rPr>
              <a:t>. This socialist state will be a temporary phenomenon; it will abolish private property and classes; and thereafter, it will wither away. Thus, the Marxian theory of state does not glorify the state; rather it is a theory of its overthrow, its withering </a:t>
            </a:r>
            <a:r>
              <a:rPr lang="en-IN" dirty="0" smtClean="0">
                <a:latin typeface="Times New Roman" pitchFamily="18" charset="0"/>
                <a:cs typeface="Times New Roman" pitchFamily="18" charset="0"/>
              </a:rPr>
              <a:t>away, and to establish </a:t>
            </a:r>
            <a:r>
              <a:rPr lang="en-IN" dirty="0">
                <a:latin typeface="Times New Roman" pitchFamily="18" charset="0"/>
                <a:cs typeface="Times New Roman" pitchFamily="18" charset="0"/>
              </a:rPr>
              <a:t>a classless society. According to </a:t>
            </a:r>
            <a:r>
              <a:rPr lang="en-IN" dirty="0" smtClean="0">
                <a:latin typeface="Times New Roman" pitchFamily="18" charset="0"/>
                <a:cs typeface="Times New Roman" pitchFamily="18" charset="0"/>
              </a:rPr>
              <a:t>this </a:t>
            </a:r>
            <a:r>
              <a:rPr lang="en-IN" dirty="0">
                <a:latin typeface="Times New Roman" pitchFamily="18" charset="0"/>
                <a:cs typeface="Times New Roman" pitchFamily="18" charset="0"/>
              </a:rPr>
              <a:t>theory, politics and state are parts of the superstructure which is based on the economic system or the mode of production of a given society. Marxian theory of the origin of state is also based on this general view of state and politics.</a:t>
            </a:r>
          </a:p>
          <a:p>
            <a:pPr algn="just"/>
            <a:r>
              <a:rPr lang="en-IN" dirty="0" smtClean="0">
                <a:latin typeface="Times New Roman" pitchFamily="18" charset="0"/>
                <a:cs typeface="Times New Roman" pitchFamily="18" charset="0"/>
              </a:rPr>
              <a:t>		Thus according to this  theory </a:t>
            </a:r>
            <a:r>
              <a:rPr lang="en-IN" dirty="0">
                <a:latin typeface="Times New Roman" pitchFamily="18" charset="0"/>
                <a:cs typeface="Times New Roman" pitchFamily="18" charset="0"/>
              </a:rPr>
              <a:t>state originated with the division of society into classes and with the beginning of the struggle between classes. The historical analysis of the origin of state is that the state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is a product of society at a certain stage of development </a:t>
            </a:r>
            <a:r>
              <a:rPr lang="en-IN" dirty="0" smtClean="0">
                <a:latin typeface="Times New Roman" pitchFamily="18" charset="0"/>
                <a:cs typeface="Times New Roman" pitchFamily="18" charset="0"/>
              </a:rPr>
              <a:t>. </a:t>
            </a:r>
            <a:r>
              <a:rPr lang="en-IN" b="1" dirty="0">
                <a:latin typeface="Times New Roman" pitchFamily="18" charset="0"/>
                <a:cs typeface="Times New Roman" pitchFamily="18" charset="0"/>
              </a:rPr>
              <a:t>The state has, thus, originated with the birth of classes and class struggle in society and is merely an instrument of exploitation in the hands of a dominant class. With the help of the state, ruling classes maintain their power over economically poor classes</a:t>
            </a:r>
            <a:r>
              <a:rPr lang="en-IN" dirty="0">
                <a:latin typeface="Times New Roman" pitchFamily="18" charset="0"/>
                <a:cs typeface="Times New Roman" pitchFamily="18" charset="0"/>
              </a:rPr>
              <a:t>.</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355236097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827584" y="1124744"/>
            <a:ext cx="7704856" cy="4801314"/>
          </a:xfrm>
          <a:prstGeom prst="rect">
            <a:avLst/>
          </a:prstGeom>
          <a:noFill/>
        </p:spPr>
        <p:txBody>
          <a:bodyPr wrap="square" rtlCol="0">
            <a:spAutoFit/>
          </a:bodyPr>
          <a:lstStyle/>
          <a:p>
            <a:r>
              <a:rPr lang="en-IN" dirty="0" smtClean="0">
                <a:latin typeface="Times New Roman" pitchFamily="18" charset="0"/>
                <a:cs typeface="Times New Roman" pitchFamily="18" charset="0"/>
              </a:rPr>
              <a:t>Marxist Approach and Indian Scholars:</a:t>
            </a:r>
          </a:p>
          <a:p>
            <a:pPr algn="just"/>
            <a:r>
              <a:rPr lang="en-IN" dirty="0" smtClean="0">
                <a:latin typeface="Times New Roman" pitchFamily="18" charset="0"/>
                <a:cs typeface="Times New Roman" pitchFamily="18" charset="0"/>
              </a:rPr>
              <a:t>Though many scholars  has analysed Indian Political System by adopting Marxian Approach but </a:t>
            </a:r>
            <a:r>
              <a:rPr lang="en-IN" b="1" dirty="0" smtClean="0">
                <a:latin typeface="Times New Roman" pitchFamily="18" charset="0"/>
                <a:cs typeface="Times New Roman" pitchFamily="18" charset="0"/>
              </a:rPr>
              <a:t>M.N</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Roy(</a:t>
            </a:r>
            <a:r>
              <a:rPr lang="en-IN" b="1" dirty="0" err="1" smtClean="0">
                <a:latin typeface="Times New Roman" pitchFamily="18" charset="0"/>
                <a:cs typeface="Times New Roman" pitchFamily="18" charset="0"/>
              </a:rPr>
              <a:t>Manabendra</a:t>
            </a:r>
            <a:r>
              <a:rPr lang="en-IN" b="1" dirty="0" smtClean="0">
                <a:latin typeface="Times New Roman" pitchFamily="18" charset="0"/>
                <a:cs typeface="Times New Roman" pitchFamily="18" charset="0"/>
              </a:rPr>
              <a:t> </a:t>
            </a:r>
            <a:r>
              <a:rPr lang="en-IN" b="1" dirty="0" err="1" smtClean="0">
                <a:latin typeface="Times New Roman" pitchFamily="18" charset="0"/>
                <a:cs typeface="Times New Roman" pitchFamily="18" charset="0"/>
              </a:rPr>
              <a:t>Nath</a:t>
            </a:r>
            <a:r>
              <a:rPr lang="en-IN" b="1" dirty="0" smtClean="0">
                <a:latin typeface="Times New Roman" pitchFamily="18" charset="0"/>
                <a:cs typeface="Times New Roman" pitchFamily="18" charset="0"/>
              </a:rPr>
              <a:t> Roy ) </a:t>
            </a:r>
            <a:r>
              <a:rPr lang="en-IN" b="1" dirty="0">
                <a:latin typeface="Times New Roman" pitchFamily="18" charset="0"/>
                <a:cs typeface="Times New Roman" pitchFamily="18" charset="0"/>
              </a:rPr>
              <a:t>and R. </a:t>
            </a:r>
            <a:r>
              <a:rPr lang="en-IN" b="1" dirty="0" smtClean="0">
                <a:latin typeface="Times New Roman" pitchFamily="18" charset="0"/>
                <a:cs typeface="Times New Roman" pitchFamily="18" charset="0"/>
              </a:rPr>
              <a:t>Palme </a:t>
            </a:r>
            <a:r>
              <a:rPr lang="en-IN" b="1" dirty="0" err="1">
                <a:latin typeface="Times New Roman" pitchFamily="18" charset="0"/>
                <a:cs typeface="Times New Roman" pitchFamily="18" charset="0"/>
              </a:rPr>
              <a:t>Dutt</a:t>
            </a:r>
            <a:r>
              <a:rPr lang="en-IN" b="1" dirty="0">
                <a:latin typeface="Times New Roman" pitchFamily="18" charset="0"/>
                <a:cs typeface="Times New Roman" pitchFamily="18" charset="0"/>
              </a:rPr>
              <a:t> </a:t>
            </a:r>
            <a:r>
              <a:rPr lang="en-IN" b="1" dirty="0" smtClean="0">
                <a:latin typeface="Times New Roman" pitchFamily="18" charset="0"/>
                <a:cs typeface="Times New Roman" pitchFamily="18" charset="0"/>
              </a:rPr>
              <a:t>(</a:t>
            </a:r>
            <a:r>
              <a:rPr lang="en-IN" b="1" dirty="0" err="1" smtClean="0">
                <a:latin typeface="Times New Roman" pitchFamily="18" charset="0"/>
                <a:cs typeface="Times New Roman" pitchFamily="18" charset="0"/>
              </a:rPr>
              <a:t>Rajni</a:t>
            </a:r>
            <a:r>
              <a:rPr lang="en-IN" b="1" dirty="0" smtClean="0">
                <a:latin typeface="Times New Roman" pitchFamily="18" charset="0"/>
                <a:cs typeface="Times New Roman" pitchFamily="18" charset="0"/>
              </a:rPr>
              <a:t> Palme </a:t>
            </a:r>
            <a:r>
              <a:rPr lang="en-IN" b="1" dirty="0" err="1" smtClean="0">
                <a:latin typeface="Times New Roman" pitchFamily="18" charset="0"/>
                <a:cs typeface="Times New Roman" pitchFamily="18" charset="0"/>
              </a:rPr>
              <a:t>Dutt</a:t>
            </a:r>
            <a:r>
              <a:rPr lang="en-IN" b="1" dirty="0" smtClean="0">
                <a:latin typeface="Times New Roman" pitchFamily="18" charset="0"/>
                <a:cs typeface="Times New Roman" pitchFamily="18" charset="0"/>
              </a:rPr>
              <a:t>)were </a:t>
            </a:r>
            <a:r>
              <a:rPr lang="en-IN" b="1" dirty="0">
                <a:latin typeface="Times New Roman" pitchFamily="18" charset="0"/>
                <a:cs typeface="Times New Roman" pitchFamily="18" charset="0"/>
              </a:rPr>
              <a:t>the first </a:t>
            </a:r>
            <a:r>
              <a:rPr lang="en-IN" b="1" dirty="0" smtClean="0">
                <a:latin typeface="Times New Roman" pitchFamily="18" charset="0"/>
                <a:cs typeface="Times New Roman" pitchFamily="18" charset="0"/>
              </a:rPr>
              <a:t>Indian scholars </a:t>
            </a:r>
            <a:r>
              <a:rPr lang="en-IN" b="1" dirty="0">
                <a:latin typeface="Times New Roman" pitchFamily="18" charset="0"/>
                <a:cs typeface="Times New Roman" pitchFamily="18" charset="0"/>
              </a:rPr>
              <a:t>who attempted a Marxist analysis of Indian politics. </a:t>
            </a:r>
            <a:r>
              <a:rPr lang="en-IN" dirty="0">
                <a:latin typeface="Times New Roman" pitchFamily="18" charset="0"/>
                <a:cs typeface="Times New Roman" pitchFamily="18" charset="0"/>
              </a:rPr>
              <a:t>Both </a:t>
            </a:r>
            <a:r>
              <a:rPr lang="en-IN" dirty="0" smtClean="0">
                <a:latin typeface="Times New Roman" pitchFamily="18" charset="0"/>
                <a:cs typeface="Times New Roman" pitchFamily="18" charset="0"/>
              </a:rPr>
              <a:t> the philosophers  </a:t>
            </a:r>
            <a:r>
              <a:rPr lang="en-IN" dirty="0">
                <a:latin typeface="Times New Roman" pitchFamily="18" charset="0"/>
                <a:cs typeface="Times New Roman" pitchFamily="18" charset="0"/>
              </a:rPr>
              <a:t>tried to relate the </a:t>
            </a:r>
            <a:r>
              <a:rPr lang="en-IN" dirty="0" smtClean="0">
                <a:latin typeface="Times New Roman" pitchFamily="18" charset="0"/>
                <a:cs typeface="Times New Roman" pitchFamily="18" charset="0"/>
              </a:rPr>
              <a:t>political structure </a:t>
            </a:r>
            <a:r>
              <a:rPr lang="en-IN" dirty="0">
                <a:latin typeface="Times New Roman" pitchFamily="18" charset="0"/>
                <a:cs typeface="Times New Roman" pitchFamily="18" charset="0"/>
              </a:rPr>
              <a:t>and movements to the structures at the </a:t>
            </a:r>
            <a:r>
              <a:rPr lang="en-IN" dirty="0" smtClean="0">
                <a:latin typeface="Times New Roman" pitchFamily="18" charset="0"/>
                <a:cs typeface="Times New Roman" pitchFamily="18" charset="0"/>
              </a:rPr>
              <a:t>economic level. </a:t>
            </a:r>
            <a:r>
              <a:rPr lang="en-IN" dirty="0">
                <a:latin typeface="Times New Roman" pitchFamily="18" charset="0"/>
                <a:cs typeface="Times New Roman" pitchFamily="18" charset="0"/>
              </a:rPr>
              <a:t>They considered political process as a part </a:t>
            </a:r>
            <a:r>
              <a:rPr lang="en-IN" dirty="0" smtClean="0">
                <a:latin typeface="Times New Roman" pitchFamily="18" charset="0"/>
                <a:cs typeface="Times New Roman" pitchFamily="18" charset="0"/>
              </a:rPr>
              <a:t>of dynamic </a:t>
            </a:r>
            <a:r>
              <a:rPr lang="en-IN" dirty="0">
                <a:latin typeface="Times New Roman" pitchFamily="18" charset="0"/>
                <a:cs typeface="Times New Roman" pitchFamily="18" charset="0"/>
              </a:rPr>
              <a:t>totality. </a:t>
            </a:r>
            <a:r>
              <a:rPr lang="en-IN" dirty="0" smtClean="0">
                <a:latin typeface="Times New Roman" pitchFamily="18" charset="0"/>
                <a:cs typeface="Times New Roman" pitchFamily="18" charset="0"/>
              </a:rPr>
              <a:t>They never considered Politics as </a:t>
            </a:r>
            <a:r>
              <a:rPr lang="en-IN" dirty="0">
                <a:latin typeface="Times New Roman" pitchFamily="18" charset="0"/>
                <a:cs typeface="Times New Roman" pitchFamily="18" charset="0"/>
              </a:rPr>
              <a:t>a totally autonomous process involving </a:t>
            </a:r>
            <a:r>
              <a:rPr lang="en-IN" dirty="0" smtClean="0">
                <a:latin typeface="Times New Roman" pitchFamily="18" charset="0"/>
                <a:cs typeface="Times New Roman" pitchFamily="18" charset="0"/>
              </a:rPr>
              <a:t>only political </a:t>
            </a:r>
            <a:r>
              <a:rPr lang="en-IN" dirty="0">
                <a:latin typeface="Times New Roman" pitchFamily="18" charset="0"/>
                <a:cs typeface="Times New Roman" pitchFamily="18" charset="0"/>
              </a:rPr>
              <a:t>ideology </a:t>
            </a:r>
            <a:r>
              <a:rPr lang="en-IN" dirty="0" smtClean="0">
                <a:latin typeface="Times New Roman" pitchFamily="18" charset="0"/>
                <a:cs typeface="Times New Roman" pitchFamily="18" charset="0"/>
              </a:rPr>
              <a:t>, political institutions and </a:t>
            </a:r>
            <a:r>
              <a:rPr lang="en-IN" dirty="0">
                <a:latin typeface="Times New Roman" pitchFamily="18" charset="0"/>
                <a:cs typeface="Times New Roman" pitchFamily="18" charset="0"/>
              </a:rPr>
              <a:t>important political personalities. </a:t>
            </a:r>
            <a:r>
              <a:rPr lang="en-IN" dirty="0" smtClean="0">
                <a:latin typeface="Times New Roman" pitchFamily="18" charset="0"/>
                <a:cs typeface="Times New Roman" pitchFamily="18" charset="0"/>
              </a:rPr>
              <a:t>Their  view was that there is a close relationship between  </a:t>
            </a:r>
            <a:r>
              <a:rPr lang="en-IN" dirty="0">
                <a:latin typeface="Times New Roman" pitchFamily="18" charset="0"/>
                <a:cs typeface="Times New Roman" pitchFamily="18" charset="0"/>
              </a:rPr>
              <a:t>the economic and </a:t>
            </a:r>
            <a:r>
              <a:rPr lang="en-IN" dirty="0" smtClean="0">
                <a:latin typeface="Times New Roman" pitchFamily="18" charset="0"/>
                <a:cs typeface="Times New Roman" pitchFamily="18" charset="0"/>
              </a:rPr>
              <a:t>the political process of a country.  According to R.P.Dutt  </a:t>
            </a:r>
            <a:r>
              <a:rPr lang="en-IN" dirty="0">
                <a:latin typeface="Times New Roman" pitchFamily="18" charset="0"/>
                <a:cs typeface="Times New Roman" pitchFamily="18" charset="0"/>
              </a:rPr>
              <a:t>imperialism disturbed the </a:t>
            </a:r>
            <a:r>
              <a:rPr lang="en-IN" dirty="0" smtClean="0">
                <a:latin typeface="Times New Roman" pitchFamily="18" charset="0"/>
                <a:cs typeface="Times New Roman" pitchFamily="18" charset="0"/>
              </a:rPr>
              <a:t>normal process of transition </a:t>
            </a:r>
            <a:r>
              <a:rPr lang="en-IN" dirty="0">
                <a:latin typeface="Times New Roman" pitchFamily="18" charset="0"/>
                <a:cs typeface="Times New Roman" pitchFamily="18" charset="0"/>
              </a:rPr>
              <a:t>from feudalism to capitalism in </a:t>
            </a:r>
            <a:r>
              <a:rPr lang="en-IN" dirty="0" smtClean="0">
                <a:latin typeface="Times New Roman" pitchFamily="18" charset="0"/>
                <a:cs typeface="Times New Roman" pitchFamily="18" charset="0"/>
              </a:rPr>
              <a:t>India. Imperialism </a:t>
            </a:r>
            <a:r>
              <a:rPr lang="en-IN" dirty="0">
                <a:latin typeface="Times New Roman" pitchFamily="18" charset="0"/>
                <a:cs typeface="Times New Roman" pitchFamily="18" charset="0"/>
              </a:rPr>
              <a:t>retarded </a:t>
            </a:r>
            <a:r>
              <a:rPr lang="en-IN" dirty="0" smtClean="0">
                <a:latin typeface="Times New Roman" pitchFamily="18" charset="0"/>
                <a:cs typeface="Times New Roman" pitchFamily="18" charset="0"/>
              </a:rPr>
              <a:t>economic development </a:t>
            </a:r>
            <a:r>
              <a:rPr lang="en-IN" dirty="0">
                <a:latin typeface="Times New Roman" pitchFamily="18" charset="0"/>
                <a:cs typeface="Times New Roman" pitchFamily="18" charset="0"/>
              </a:rPr>
              <a:t>and </a:t>
            </a:r>
            <a:r>
              <a:rPr lang="en-IN" dirty="0" smtClean="0">
                <a:latin typeface="Times New Roman" pitchFamily="18" charset="0"/>
                <a:cs typeface="Times New Roman" pitchFamily="18" charset="0"/>
              </a:rPr>
              <a:t>complicated </a:t>
            </a:r>
            <a:r>
              <a:rPr lang="en-IN" dirty="0">
                <a:latin typeface="Times New Roman" pitchFamily="18" charset="0"/>
                <a:cs typeface="Times New Roman" pitchFamily="18" charset="0"/>
              </a:rPr>
              <a:t>the process of transition. </a:t>
            </a:r>
            <a:r>
              <a:rPr lang="en-IN" dirty="0" smtClean="0">
                <a:latin typeface="Times New Roman" pitchFamily="18" charset="0"/>
                <a:cs typeface="Times New Roman" pitchFamily="18" charset="0"/>
              </a:rPr>
              <a:t>This </a:t>
            </a:r>
            <a:r>
              <a:rPr lang="en-IN" dirty="0">
                <a:latin typeface="Times New Roman" pitchFamily="18" charset="0"/>
                <a:cs typeface="Times New Roman" pitchFamily="18" charset="0"/>
              </a:rPr>
              <a:t>process </a:t>
            </a:r>
            <a:r>
              <a:rPr lang="en-IN" dirty="0" smtClean="0">
                <a:latin typeface="Times New Roman" pitchFamily="18" charset="0"/>
                <a:cs typeface="Times New Roman" pitchFamily="18" charset="0"/>
              </a:rPr>
              <a:t>has also </a:t>
            </a:r>
            <a:r>
              <a:rPr lang="en-IN" dirty="0">
                <a:latin typeface="Times New Roman" pitchFamily="18" charset="0"/>
                <a:cs typeface="Times New Roman" pitchFamily="18" charset="0"/>
              </a:rPr>
              <a:t>been </a:t>
            </a:r>
            <a:r>
              <a:rPr lang="en-IN" dirty="0" smtClean="0">
                <a:latin typeface="Times New Roman" pitchFamily="18" charset="0"/>
                <a:cs typeface="Times New Roman" pitchFamily="18" charset="0"/>
              </a:rPr>
              <a:t>also described  </a:t>
            </a:r>
            <a:r>
              <a:rPr lang="en-IN" dirty="0">
                <a:latin typeface="Times New Roman" pitchFamily="18" charset="0"/>
                <a:cs typeface="Times New Roman" pitchFamily="18" charset="0"/>
              </a:rPr>
              <a:t>as de-industrialization by </a:t>
            </a:r>
            <a:r>
              <a:rPr lang="en-IN" dirty="0" smtClean="0">
                <a:latin typeface="Times New Roman" pitchFamily="18" charset="0"/>
                <a:cs typeface="Times New Roman" pitchFamily="18" charset="0"/>
              </a:rPr>
              <a:t>some other writers.  Both of them  preferred </a:t>
            </a:r>
            <a:r>
              <a:rPr lang="en-IN" dirty="0">
                <a:latin typeface="Times New Roman" pitchFamily="18" charset="0"/>
                <a:cs typeface="Times New Roman" pitchFamily="18" charset="0"/>
              </a:rPr>
              <a:t>the application of the Marxist method to Indian politics. Later on Nehru, J. </a:t>
            </a:r>
            <a:r>
              <a:rPr lang="en-IN" dirty="0" smtClean="0">
                <a:latin typeface="Times New Roman" pitchFamily="18" charset="0"/>
                <a:cs typeface="Times New Roman" pitchFamily="18" charset="0"/>
              </a:rPr>
              <a:t>P. </a:t>
            </a:r>
            <a:r>
              <a:rPr lang="en-IN" dirty="0" err="1">
                <a:latin typeface="Times New Roman" pitchFamily="18" charset="0"/>
                <a:cs typeface="Times New Roman" pitchFamily="18" charset="0"/>
              </a:rPr>
              <a:t>Narain</a:t>
            </a:r>
            <a:r>
              <a:rPr lang="en-IN" dirty="0">
                <a:latin typeface="Times New Roman" pitchFamily="18" charset="0"/>
                <a:cs typeface="Times New Roman" pitchFamily="18" charset="0"/>
              </a:rPr>
              <a:t> and </a:t>
            </a:r>
            <a:r>
              <a:rPr lang="en-IN" dirty="0" err="1">
                <a:latin typeface="Times New Roman" pitchFamily="18" charset="0"/>
                <a:cs typeface="Times New Roman" pitchFamily="18" charset="0"/>
              </a:rPr>
              <a:t>Narendra</a:t>
            </a:r>
            <a:r>
              <a:rPr lang="en-IN" dirty="0">
                <a:latin typeface="Times New Roman" pitchFamily="18" charset="0"/>
                <a:cs typeface="Times New Roman" pitchFamily="18" charset="0"/>
              </a:rPr>
              <a:t> </a:t>
            </a:r>
            <a:r>
              <a:rPr lang="en-IN" dirty="0" err="1" smtClean="0">
                <a:latin typeface="Times New Roman" pitchFamily="18" charset="0"/>
                <a:cs typeface="Times New Roman" pitchFamily="18" charset="0"/>
              </a:rPr>
              <a:t>Dev</a:t>
            </a:r>
            <a:r>
              <a:rPr lang="en-IN" dirty="0" smtClean="0">
                <a:latin typeface="Times New Roman" pitchFamily="18" charset="0"/>
                <a:cs typeface="Times New Roman" pitchFamily="18" charset="0"/>
              </a:rPr>
              <a:t> adopted </a:t>
            </a:r>
            <a:r>
              <a:rPr lang="en-IN" dirty="0">
                <a:latin typeface="Times New Roman" pitchFamily="18" charset="0"/>
                <a:cs typeface="Times New Roman" pitchFamily="18" charset="0"/>
              </a:rPr>
              <a:t>a modified Marxist analysis to understand </a:t>
            </a:r>
            <a:r>
              <a:rPr lang="en-IN" dirty="0" smtClean="0">
                <a:latin typeface="Times New Roman" pitchFamily="18" charset="0"/>
                <a:cs typeface="Times New Roman" pitchFamily="18" charset="0"/>
              </a:rPr>
              <a:t>the course Indian History and Politics.</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23217238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539552" y="980728"/>
            <a:ext cx="8208912" cy="4247317"/>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We have to note it  </a:t>
            </a:r>
            <a:r>
              <a:rPr lang="en-IN" dirty="0">
                <a:latin typeface="Times New Roman" pitchFamily="18" charset="0"/>
                <a:cs typeface="Times New Roman" pitchFamily="18" charset="0"/>
              </a:rPr>
              <a:t>that political analysis from the Marxist </a:t>
            </a:r>
            <a:r>
              <a:rPr lang="en-IN" dirty="0" smtClean="0">
                <a:latin typeface="Times New Roman" pitchFamily="18" charset="0"/>
                <a:cs typeface="Times New Roman" pitchFamily="18" charset="0"/>
              </a:rPr>
              <a:t>point of </a:t>
            </a:r>
            <a:r>
              <a:rPr lang="en-IN" dirty="0">
                <a:latin typeface="Times New Roman" pitchFamily="18" charset="0"/>
                <a:cs typeface="Times New Roman" pitchFamily="18" charset="0"/>
              </a:rPr>
              <a:t>view is clustered around three </a:t>
            </a:r>
            <a:r>
              <a:rPr lang="en-IN" dirty="0" smtClean="0">
                <a:latin typeface="Times New Roman" pitchFamily="18" charset="0"/>
                <a:cs typeface="Times New Roman" pitchFamily="18" charset="0"/>
              </a:rPr>
              <a:t>Important ideas –class contradiction, exploitation by the bourgeoisie and inevitability of revolution. These three ideas provide </a:t>
            </a:r>
            <a:r>
              <a:rPr lang="en-IN" dirty="0">
                <a:latin typeface="Times New Roman" pitchFamily="18" charset="0"/>
                <a:cs typeface="Times New Roman" pitchFamily="18" charset="0"/>
              </a:rPr>
              <a:t>a radically different </a:t>
            </a:r>
            <a:r>
              <a:rPr lang="en-IN" dirty="0" smtClean="0">
                <a:latin typeface="Times New Roman" pitchFamily="18" charset="0"/>
                <a:cs typeface="Times New Roman" pitchFamily="18" charset="0"/>
              </a:rPr>
              <a:t>understanding of </a:t>
            </a:r>
            <a:r>
              <a:rPr lang="en-IN" dirty="0">
                <a:latin typeface="Times New Roman" pitchFamily="18" charset="0"/>
                <a:cs typeface="Times New Roman" pitchFamily="18" charset="0"/>
              </a:rPr>
              <a:t>the class character of the Indian state, of the bourgeoisie and of the possibilities of politics.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Marxism in social science studies has been used </a:t>
            </a:r>
            <a:r>
              <a:rPr lang="en-IN" dirty="0" smtClean="0">
                <a:latin typeface="Times New Roman" pitchFamily="18" charset="0"/>
                <a:cs typeface="Times New Roman" pitchFamily="18" charset="0"/>
              </a:rPr>
              <a:t> exactly as  </a:t>
            </a:r>
            <a:r>
              <a:rPr lang="en-IN" dirty="0">
                <a:latin typeface="Times New Roman" pitchFamily="18" charset="0"/>
                <a:cs typeface="Times New Roman" pitchFamily="18" charset="0"/>
              </a:rPr>
              <a:t>the Marxist </a:t>
            </a:r>
            <a:r>
              <a:rPr lang="en-IN" dirty="0" smtClean="0">
                <a:latin typeface="Times New Roman" pitchFamily="18" charset="0"/>
                <a:cs typeface="Times New Roman" pitchFamily="18" charset="0"/>
              </a:rPr>
              <a:t>frame. The </a:t>
            </a:r>
            <a:r>
              <a:rPr lang="en-IN" dirty="0">
                <a:latin typeface="Times New Roman" pitchFamily="18" charset="0"/>
                <a:cs typeface="Times New Roman" pitchFamily="18" charset="0"/>
              </a:rPr>
              <a:t>word 'Marxist' was unknown in Marx's own time. Once Marx </a:t>
            </a:r>
            <a:r>
              <a:rPr lang="en-IN" dirty="0" smtClean="0">
                <a:latin typeface="Times New Roman" pitchFamily="18" charset="0"/>
                <a:cs typeface="Times New Roman" pitchFamily="18" charset="0"/>
              </a:rPr>
              <a:t>said- </a:t>
            </a:r>
            <a:r>
              <a:rPr lang="en-IN" dirty="0">
                <a:latin typeface="Times New Roman" pitchFamily="18" charset="0"/>
                <a:cs typeface="Times New Roman" pitchFamily="18" charset="0"/>
              </a:rPr>
              <a:t>"All I know is that I am not a Marxist</a:t>
            </a:r>
            <a:r>
              <a:rPr lang="en-IN" dirty="0" smtClean="0">
                <a:latin typeface="Times New Roman" pitchFamily="18" charset="0"/>
                <a:cs typeface="Times New Roman" pitchFamily="18" charset="0"/>
              </a:rPr>
              <a:t>". Marxism </a:t>
            </a:r>
            <a:r>
              <a:rPr lang="en-IN" dirty="0">
                <a:latin typeface="Times New Roman" pitchFamily="18" charset="0"/>
                <a:cs typeface="Times New Roman" pitchFamily="18" charset="0"/>
              </a:rPr>
              <a:t>is a whole worldview, </a:t>
            </a:r>
            <a:r>
              <a:rPr lang="en-IN" dirty="0" smtClean="0">
                <a:latin typeface="Times New Roman" pitchFamily="18" charset="0"/>
                <a:cs typeface="Times New Roman" pitchFamily="18" charset="0"/>
              </a:rPr>
              <a:t>comprehensive </a:t>
            </a:r>
            <a:r>
              <a:rPr lang="en-IN" dirty="0">
                <a:latin typeface="Times New Roman" pitchFamily="18" charset="0"/>
                <a:cs typeface="Times New Roman" pitchFamily="18" charset="0"/>
              </a:rPr>
              <a:t>theory </a:t>
            </a:r>
            <a:r>
              <a:rPr lang="en-IN" dirty="0" smtClean="0">
                <a:latin typeface="Times New Roman" pitchFamily="18" charset="0"/>
                <a:cs typeface="Times New Roman" pitchFamily="18" charset="0"/>
              </a:rPr>
              <a:t>of evolution </a:t>
            </a:r>
            <a:r>
              <a:rPr lang="en-IN" dirty="0">
                <a:latin typeface="Times New Roman" pitchFamily="18" charset="0"/>
                <a:cs typeface="Times New Roman" pitchFamily="18" charset="0"/>
              </a:rPr>
              <a:t>embracing both nature and human society. Marx</a:t>
            </a:r>
          </a:p>
          <a:p>
            <a:pPr algn="just"/>
            <a:r>
              <a:rPr lang="en-IN" dirty="0">
                <a:latin typeface="Times New Roman" pitchFamily="18" charset="0"/>
                <a:cs typeface="Times New Roman" pitchFamily="18" charset="0"/>
              </a:rPr>
              <a:t>himself conceived his theoretical work primarily as a critique of political economy from the standpoint of the revolutionary proletariat, and as a materialist conception </a:t>
            </a:r>
            <a:r>
              <a:rPr lang="en-IN" dirty="0" smtClean="0">
                <a:latin typeface="Times New Roman" pitchFamily="18" charset="0"/>
                <a:cs typeface="Times New Roman" pitchFamily="18" charset="0"/>
              </a:rPr>
              <a:t>of history. </a:t>
            </a:r>
            <a:r>
              <a:rPr lang="en-IN" dirty="0">
                <a:latin typeface="Times New Roman" pitchFamily="18" charset="0"/>
                <a:cs typeface="Times New Roman" pitchFamily="18" charset="0"/>
              </a:rPr>
              <a:t>This conception was developed in conscious opposition to the subjective-idealist standpoint. As such </a:t>
            </a:r>
            <a:r>
              <a:rPr lang="en-IN" dirty="0" smtClean="0">
                <a:latin typeface="Times New Roman" pitchFamily="18" charset="0"/>
                <a:cs typeface="Times New Roman" pitchFamily="18" charset="0"/>
              </a:rPr>
              <a:t>Marx shows </a:t>
            </a:r>
            <a:r>
              <a:rPr lang="en-IN" dirty="0">
                <a:latin typeface="Times New Roman" pitchFamily="18" charset="0"/>
                <a:cs typeface="Times New Roman" pitchFamily="18" charset="0"/>
              </a:rPr>
              <a:t>that the state and property are a reflection of </a:t>
            </a:r>
            <a:r>
              <a:rPr lang="en-IN" dirty="0" smtClean="0">
                <a:latin typeface="Times New Roman" pitchFamily="18" charset="0"/>
                <a:cs typeface="Times New Roman" pitchFamily="18" charset="0"/>
              </a:rPr>
              <a:t>real conditions. </a:t>
            </a:r>
            <a:r>
              <a:rPr lang="en-IN" dirty="0">
                <a:latin typeface="Times New Roman" pitchFamily="18" charset="0"/>
                <a:cs typeface="Times New Roman" pitchFamily="18" charset="0"/>
              </a:rPr>
              <a:t>Some of these Marxist conceptions are </a:t>
            </a:r>
            <a:r>
              <a:rPr lang="en-IN" dirty="0" smtClean="0">
                <a:latin typeface="Times New Roman" pitchFamily="18" charset="0"/>
                <a:cs typeface="Times New Roman" pitchFamily="18" charset="0"/>
              </a:rPr>
              <a:t>being challenged </a:t>
            </a:r>
            <a:r>
              <a:rPr lang="en-IN" dirty="0">
                <a:latin typeface="Times New Roman" pitchFamily="18" charset="0"/>
                <a:cs typeface="Times New Roman" pitchFamily="18" charset="0"/>
              </a:rPr>
              <a:t>and revised by non-dogmatic Marxists </a:t>
            </a:r>
            <a:r>
              <a:rPr lang="en-IN" dirty="0" smtClean="0">
                <a:latin typeface="Times New Roman" pitchFamily="18" charset="0"/>
                <a:cs typeface="Times New Roman" pitchFamily="18" charset="0"/>
              </a:rPr>
              <a:t>.</a:t>
            </a:r>
          </a:p>
          <a:p>
            <a:pPr algn="just"/>
            <a:r>
              <a:rPr lang="en-IN" dirty="0" smtClean="0">
                <a:latin typeface="Times New Roman" pitchFamily="18" charset="0"/>
                <a:cs typeface="Times New Roman" pitchFamily="18" charset="0"/>
              </a:rPr>
              <a:t> </a:t>
            </a:r>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50712994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683568" y="1124744"/>
            <a:ext cx="7776864" cy="5632311"/>
          </a:xfrm>
          <a:prstGeom prst="rect">
            <a:avLst/>
          </a:prstGeom>
          <a:noFill/>
        </p:spPr>
        <p:txBody>
          <a:bodyPr wrap="square" rtlCol="0">
            <a:spAutoFit/>
          </a:bodyPr>
          <a:lstStyle/>
          <a:p>
            <a:r>
              <a:rPr lang="en-IN" b="1" dirty="0">
                <a:latin typeface="Times New Roman" pitchFamily="18" charset="0"/>
                <a:cs typeface="Times New Roman" pitchFamily="18" charset="0"/>
              </a:rPr>
              <a:t>Marxism and the Study of Indian </a:t>
            </a:r>
            <a:r>
              <a:rPr lang="en-IN" b="1" dirty="0" smtClean="0">
                <a:latin typeface="Times New Roman" pitchFamily="18" charset="0"/>
                <a:cs typeface="Times New Roman" pitchFamily="18" charset="0"/>
              </a:rPr>
              <a:t>Polity :</a:t>
            </a:r>
            <a:endParaRPr lang="en-IN" b="1" dirty="0">
              <a:latin typeface="Times New Roman" pitchFamily="18" charset="0"/>
              <a:cs typeface="Times New Roman" pitchFamily="18" charset="0"/>
            </a:endParaRPr>
          </a:p>
          <a:p>
            <a:pPr algn="just"/>
            <a:r>
              <a:rPr lang="en-IN" dirty="0" smtClean="0">
                <a:latin typeface="Times New Roman" pitchFamily="18" charset="0"/>
                <a:cs typeface="Times New Roman" pitchFamily="18" charset="0"/>
              </a:rPr>
              <a:t>In </a:t>
            </a:r>
            <a:r>
              <a:rPr lang="en-IN" dirty="0">
                <a:latin typeface="Times New Roman" pitchFamily="18" charset="0"/>
                <a:cs typeface="Times New Roman" pitchFamily="18" charset="0"/>
              </a:rPr>
              <a:t>the early </a:t>
            </a:r>
            <a:r>
              <a:rPr lang="en-IN" dirty="0" smtClean="0">
                <a:latin typeface="Times New Roman" pitchFamily="18" charset="0"/>
                <a:cs typeface="Times New Roman" pitchFamily="18" charset="0"/>
              </a:rPr>
              <a:t>years of </a:t>
            </a:r>
            <a:r>
              <a:rPr lang="en-IN" dirty="0">
                <a:latin typeface="Times New Roman" pitchFamily="18" charset="0"/>
                <a:cs typeface="Times New Roman" pitchFamily="18" charset="0"/>
              </a:rPr>
              <a:t>post-independence </a:t>
            </a:r>
            <a:r>
              <a:rPr lang="en-IN" dirty="0" smtClean="0">
                <a:latin typeface="Times New Roman" pitchFamily="18" charset="0"/>
                <a:cs typeface="Times New Roman" pitchFamily="18" charset="0"/>
              </a:rPr>
              <a:t>period a macro structural analysis of Indian society in general and of Indian politics in particular  </a:t>
            </a:r>
            <a:r>
              <a:rPr lang="en-IN" dirty="0">
                <a:latin typeface="Times New Roman" pitchFamily="18" charset="0"/>
                <a:cs typeface="Times New Roman" pitchFamily="18" charset="0"/>
              </a:rPr>
              <a:t>was taken up by </a:t>
            </a:r>
            <a:r>
              <a:rPr lang="en-IN" b="1" dirty="0">
                <a:latin typeface="Times New Roman" pitchFamily="18" charset="0"/>
                <a:cs typeface="Times New Roman" pitchFamily="18" charset="0"/>
              </a:rPr>
              <a:t>Charles Bettelheim </a:t>
            </a:r>
            <a:r>
              <a:rPr lang="en-IN" b="1" dirty="0" smtClean="0">
                <a:latin typeface="Times New Roman" pitchFamily="18" charset="0"/>
                <a:cs typeface="Times New Roman" pitchFamily="18" charset="0"/>
              </a:rPr>
              <a:t>(a French Marxian Economist)using </a:t>
            </a:r>
            <a:r>
              <a:rPr lang="en-IN" b="1" dirty="0">
                <a:latin typeface="Times New Roman" pitchFamily="18" charset="0"/>
                <a:cs typeface="Times New Roman" pitchFamily="18" charset="0"/>
              </a:rPr>
              <a:t>the orthodox Marxist framework with the help </a:t>
            </a:r>
            <a:r>
              <a:rPr lang="en-IN" b="1" dirty="0" smtClean="0">
                <a:latin typeface="Times New Roman" pitchFamily="18" charset="0"/>
                <a:cs typeface="Times New Roman" pitchFamily="18" charset="0"/>
              </a:rPr>
              <a:t>of concepts </a:t>
            </a:r>
            <a:r>
              <a:rPr lang="en-IN" b="1" dirty="0">
                <a:latin typeface="Times New Roman" pitchFamily="18" charset="0"/>
                <a:cs typeface="Times New Roman" pitchFamily="18" charset="0"/>
              </a:rPr>
              <a:t>such as bourgeoisie, petty bourgeoisie, proletariat, economic base and superstructure, public and </a:t>
            </a:r>
            <a:r>
              <a:rPr lang="en-IN" b="1" dirty="0" smtClean="0">
                <a:latin typeface="Times New Roman" pitchFamily="18" charset="0"/>
                <a:cs typeface="Times New Roman" pitchFamily="18" charset="0"/>
              </a:rPr>
              <a:t>private sector</a:t>
            </a:r>
            <a:r>
              <a:rPr lang="en-IN" b="1" dirty="0">
                <a:latin typeface="Times New Roman" pitchFamily="18" charset="0"/>
                <a:cs typeface="Times New Roman" pitchFamily="18" charset="0"/>
              </a:rPr>
              <a:t>, surplus value etc. </a:t>
            </a:r>
            <a:r>
              <a:rPr lang="en-IN" dirty="0">
                <a:latin typeface="Times New Roman" pitchFamily="18" charset="0"/>
                <a:cs typeface="Times New Roman" pitchFamily="18" charset="0"/>
              </a:rPr>
              <a:t>With regard to relation between state power and people two main points are highlighted </a:t>
            </a:r>
            <a:r>
              <a:rPr lang="en-IN" dirty="0" smtClean="0">
                <a:latin typeface="Times New Roman" pitchFamily="18" charset="0"/>
                <a:cs typeface="Times New Roman" pitchFamily="18" charset="0"/>
              </a:rPr>
              <a:t>by Bettelheim. </a:t>
            </a:r>
            <a:r>
              <a:rPr lang="en-IN" b="1" u="sng" dirty="0">
                <a:latin typeface="Times New Roman" pitchFamily="18" charset="0"/>
                <a:cs typeface="Times New Roman" pitchFamily="18" charset="0"/>
              </a:rPr>
              <a:t>Firstly,</a:t>
            </a:r>
            <a:r>
              <a:rPr lang="en-IN" dirty="0">
                <a:latin typeface="Times New Roman" pitchFamily="18" charset="0"/>
                <a:cs typeface="Times New Roman" pitchFamily="18" charset="0"/>
              </a:rPr>
              <a:t> the state is an instrument of repression and bureaucratic control, the form </a:t>
            </a:r>
            <a:r>
              <a:rPr lang="en-IN" dirty="0" smtClean="0">
                <a:latin typeface="Times New Roman" pitchFamily="18" charset="0"/>
                <a:cs typeface="Times New Roman" pitchFamily="18" charset="0"/>
              </a:rPr>
              <a:t> of repression  </a:t>
            </a:r>
            <a:r>
              <a:rPr lang="en-IN" dirty="0">
                <a:latin typeface="Times New Roman" pitchFamily="18" charset="0"/>
                <a:cs typeface="Times New Roman" pitchFamily="18" charset="0"/>
              </a:rPr>
              <a:t>and control </a:t>
            </a:r>
            <a:r>
              <a:rPr lang="en-IN" dirty="0" smtClean="0">
                <a:latin typeface="Times New Roman" pitchFamily="18" charset="0"/>
                <a:cs typeface="Times New Roman" pitchFamily="18" charset="0"/>
              </a:rPr>
              <a:t>depends </a:t>
            </a:r>
            <a:r>
              <a:rPr lang="en-IN" dirty="0">
                <a:latin typeface="Times New Roman" pitchFamily="18" charset="0"/>
                <a:cs typeface="Times New Roman" pitchFamily="18" charset="0"/>
              </a:rPr>
              <a:t>on class tensions, </a:t>
            </a:r>
            <a:r>
              <a:rPr lang="en-IN" dirty="0" smtClean="0">
                <a:latin typeface="Times New Roman" pitchFamily="18" charset="0"/>
                <a:cs typeface="Times New Roman" pitchFamily="18" charset="0"/>
              </a:rPr>
              <a:t>the level </a:t>
            </a:r>
            <a:r>
              <a:rPr lang="en-IN" dirty="0">
                <a:latin typeface="Times New Roman" pitchFamily="18" charset="0"/>
                <a:cs typeface="Times New Roman" pitchFamily="18" charset="0"/>
              </a:rPr>
              <a:t>of development of productive forces, the standard </a:t>
            </a:r>
            <a:r>
              <a:rPr lang="en-IN" dirty="0" smtClean="0">
                <a:latin typeface="Times New Roman" pitchFamily="18" charset="0"/>
                <a:cs typeface="Times New Roman" pitchFamily="18" charset="0"/>
              </a:rPr>
              <a:t>of education</a:t>
            </a:r>
            <a:r>
              <a:rPr lang="en-IN" dirty="0">
                <a:latin typeface="Times New Roman" pitchFamily="18" charset="0"/>
                <a:cs typeface="Times New Roman" pitchFamily="18" charset="0"/>
              </a:rPr>
              <a:t>, and the social conscience of different </a:t>
            </a:r>
            <a:r>
              <a:rPr lang="en-IN" dirty="0" smtClean="0">
                <a:latin typeface="Times New Roman" pitchFamily="18" charset="0"/>
                <a:cs typeface="Times New Roman" pitchFamily="18" charset="0"/>
              </a:rPr>
              <a:t>classes. The </a:t>
            </a:r>
            <a:r>
              <a:rPr lang="en-IN" dirty="0">
                <a:latin typeface="Times New Roman" pitchFamily="18" charset="0"/>
                <a:cs typeface="Times New Roman" pitchFamily="18" charset="0"/>
              </a:rPr>
              <a:t>state bureaucracy and its employees also affect </a:t>
            </a:r>
            <a:r>
              <a:rPr lang="en-IN" dirty="0" smtClean="0">
                <a:latin typeface="Times New Roman" pitchFamily="18" charset="0"/>
                <a:cs typeface="Times New Roman" pitchFamily="18" charset="0"/>
              </a:rPr>
              <a:t>the functioning </a:t>
            </a:r>
            <a:r>
              <a:rPr lang="en-IN" dirty="0">
                <a:latin typeface="Times New Roman" pitchFamily="18" charset="0"/>
                <a:cs typeface="Times New Roman" pitchFamily="18" charset="0"/>
              </a:rPr>
              <a:t>of the state. Since the Indian state </a:t>
            </a:r>
            <a:r>
              <a:rPr lang="en-IN" dirty="0" smtClean="0">
                <a:latin typeface="Times New Roman" pitchFamily="18" charset="0"/>
                <a:cs typeface="Times New Roman" pitchFamily="18" charset="0"/>
              </a:rPr>
              <a:t>inherited </a:t>
            </a:r>
            <a:r>
              <a:rPr lang="en-IN" dirty="0">
                <a:latin typeface="Times New Roman" pitchFamily="18" charset="0"/>
                <a:cs typeface="Times New Roman" pitchFamily="18" charset="0"/>
              </a:rPr>
              <a:t>colonial legacy, it essentially remained </a:t>
            </a:r>
            <a:r>
              <a:rPr lang="en-IN" dirty="0" smtClean="0">
                <a:latin typeface="Times New Roman" pitchFamily="18" charset="0"/>
                <a:cs typeface="Times New Roman" pitchFamily="18" charset="0"/>
              </a:rPr>
              <a:t>repressive, bureaucratic</a:t>
            </a:r>
            <a:r>
              <a:rPr lang="en-IN" dirty="0">
                <a:latin typeface="Times New Roman" pitchFamily="18" charset="0"/>
                <a:cs typeface="Times New Roman" pitchFamily="18" charset="0"/>
              </a:rPr>
              <a:t>, and democratic. </a:t>
            </a:r>
            <a:r>
              <a:rPr lang="en-IN" b="1" u="sng" dirty="0">
                <a:latin typeface="Times New Roman" pitchFamily="18" charset="0"/>
                <a:cs typeface="Times New Roman" pitchFamily="18" charset="0"/>
              </a:rPr>
              <a:t>Secondly</a:t>
            </a:r>
            <a:r>
              <a:rPr lang="en-IN" b="1" dirty="0">
                <a:latin typeface="Times New Roman" pitchFamily="18" charset="0"/>
                <a:cs typeface="Times New Roman" pitchFamily="18" charset="0"/>
              </a:rPr>
              <a:t>,</a:t>
            </a:r>
            <a:r>
              <a:rPr lang="en-IN" dirty="0">
                <a:latin typeface="Times New Roman" pitchFamily="18" charset="0"/>
                <a:cs typeface="Times New Roman" pitchFamily="18" charset="0"/>
              </a:rPr>
              <a:t> after </a:t>
            </a:r>
            <a:r>
              <a:rPr lang="en-IN" dirty="0" smtClean="0">
                <a:latin typeface="Times New Roman" pitchFamily="18" charset="0"/>
                <a:cs typeface="Times New Roman" pitchFamily="18" charset="0"/>
              </a:rPr>
              <a:t>Independence the </a:t>
            </a:r>
            <a:r>
              <a:rPr lang="en-IN" dirty="0">
                <a:latin typeface="Times New Roman" pitchFamily="18" charset="0"/>
                <a:cs typeface="Times New Roman" pitchFamily="18" charset="0"/>
              </a:rPr>
              <a:t>state organisations were not remodelled by the </a:t>
            </a:r>
            <a:r>
              <a:rPr lang="en-IN" dirty="0" smtClean="0">
                <a:latin typeface="Times New Roman" pitchFamily="18" charset="0"/>
                <a:cs typeface="Times New Roman" pitchFamily="18" charset="0"/>
              </a:rPr>
              <a:t>new government. In stead there were some minor </a:t>
            </a:r>
            <a:r>
              <a:rPr lang="en-IN" dirty="0">
                <a:latin typeface="Times New Roman" pitchFamily="18" charset="0"/>
                <a:cs typeface="Times New Roman" pitchFamily="18" charset="0"/>
              </a:rPr>
              <a:t>reforms </a:t>
            </a:r>
            <a:r>
              <a:rPr lang="en-IN" dirty="0" smtClean="0">
                <a:latin typeface="Times New Roman" pitchFamily="18" charset="0"/>
                <a:cs typeface="Times New Roman" pitchFamily="18" charset="0"/>
              </a:rPr>
              <a:t> and that could </a:t>
            </a:r>
            <a:r>
              <a:rPr lang="en-IN" dirty="0">
                <a:latin typeface="Times New Roman" pitchFamily="18" charset="0"/>
                <a:cs typeface="Times New Roman" pitchFamily="18" charset="0"/>
              </a:rPr>
              <a:t>not negate the </a:t>
            </a:r>
            <a:r>
              <a:rPr lang="en-IN" dirty="0" smtClean="0">
                <a:latin typeface="Times New Roman" pitchFamily="18" charset="0"/>
                <a:cs typeface="Times New Roman" pitchFamily="18" charset="0"/>
              </a:rPr>
              <a:t>colonial legacy. </a:t>
            </a:r>
            <a:r>
              <a:rPr lang="en-IN" dirty="0">
                <a:latin typeface="Times New Roman" pitchFamily="18" charset="0"/>
                <a:cs typeface="Times New Roman" pitchFamily="18" charset="0"/>
              </a:rPr>
              <a:t>Hence, </a:t>
            </a:r>
            <a:r>
              <a:rPr lang="en-IN" dirty="0" smtClean="0">
                <a:latin typeface="Times New Roman" pitchFamily="18" charset="0"/>
                <a:cs typeface="Times New Roman" pitchFamily="18" charset="0"/>
              </a:rPr>
              <a:t>there is a </a:t>
            </a:r>
            <a:r>
              <a:rPr lang="en-IN" dirty="0">
                <a:latin typeface="Times New Roman" pitchFamily="18" charset="0"/>
                <a:cs typeface="Times New Roman" pitchFamily="18" charset="0"/>
              </a:rPr>
              <a:t>tendency to imitate traditional forms </a:t>
            </a:r>
            <a:r>
              <a:rPr lang="en-IN" dirty="0" smtClean="0">
                <a:latin typeface="Times New Roman" pitchFamily="18" charset="0"/>
                <a:cs typeface="Times New Roman" pitchFamily="18" charset="0"/>
              </a:rPr>
              <a:t>of self-government</a:t>
            </a:r>
            <a:r>
              <a:rPr lang="en-IN" dirty="0">
                <a:latin typeface="Times New Roman" pitchFamily="18" charset="0"/>
                <a:cs typeface="Times New Roman" pitchFamily="18" charset="0"/>
              </a:rPr>
              <a:t>. </a:t>
            </a:r>
            <a:r>
              <a:rPr lang="en-IN" dirty="0" smtClean="0">
                <a:latin typeface="Times New Roman" pitchFamily="18" charset="0"/>
                <a:cs typeface="Times New Roman" pitchFamily="18" charset="0"/>
              </a:rPr>
              <a:t>He also criticised the </a:t>
            </a:r>
            <a:r>
              <a:rPr lang="en-IN" dirty="0">
                <a:latin typeface="Times New Roman" pitchFamily="18" charset="0"/>
                <a:cs typeface="Times New Roman" pitchFamily="18" charset="0"/>
              </a:rPr>
              <a:t>functioning of </a:t>
            </a:r>
            <a:r>
              <a:rPr lang="en-IN" dirty="0" smtClean="0">
                <a:latin typeface="Times New Roman" pitchFamily="18" charset="0"/>
                <a:cs typeface="Times New Roman" pitchFamily="18" charset="0"/>
              </a:rPr>
              <a:t>India's </a:t>
            </a:r>
            <a:r>
              <a:rPr lang="en-IN" dirty="0">
                <a:latin typeface="Times New Roman" pitchFamily="18" charset="0"/>
                <a:cs typeface="Times New Roman" pitchFamily="18" charset="0"/>
              </a:rPr>
              <a:t>political parties as they adopted a more or </a:t>
            </a:r>
            <a:r>
              <a:rPr lang="en-IN" dirty="0" smtClean="0">
                <a:latin typeface="Times New Roman" pitchFamily="18" charset="0"/>
                <a:cs typeface="Times New Roman" pitchFamily="18" charset="0"/>
              </a:rPr>
              <a:t>less European </a:t>
            </a:r>
            <a:r>
              <a:rPr lang="en-IN" dirty="0">
                <a:latin typeface="Times New Roman" pitchFamily="18" charset="0"/>
                <a:cs typeface="Times New Roman" pitchFamily="18" charset="0"/>
              </a:rPr>
              <a:t>system of party model. </a:t>
            </a:r>
          </a:p>
          <a:p>
            <a:endParaRPr lang="en-IN" dirty="0">
              <a:latin typeface="Times New Roman" pitchFamily="18" charset="0"/>
              <a:cs typeface="Times New Roman" pitchFamily="18" charset="0"/>
            </a:endParaRPr>
          </a:p>
        </p:txBody>
      </p:sp>
    </p:spTree>
    <p:extLst>
      <p:ext uri="{BB962C8B-B14F-4D97-AF65-F5344CB8AC3E}">
        <p14:creationId xmlns:p14="http://schemas.microsoft.com/office/powerpoint/2010/main" val="11103857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755576" y="980728"/>
            <a:ext cx="7488832" cy="4524315"/>
          </a:xfrm>
          <a:prstGeom prst="rect">
            <a:avLst/>
          </a:prstGeom>
          <a:noFill/>
        </p:spPr>
        <p:txBody>
          <a:bodyPr wrap="square" rtlCol="0">
            <a:spAutoFit/>
          </a:bodyPr>
          <a:lstStyle/>
          <a:p>
            <a:pPr algn="just"/>
            <a:r>
              <a:rPr lang="en-IN" dirty="0" smtClean="0">
                <a:latin typeface="Times New Roman" pitchFamily="18" charset="0"/>
                <a:cs typeface="Times New Roman" pitchFamily="18" charset="0"/>
              </a:rPr>
              <a:t>  In India there are ideological differences  among the political parties, Such </a:t>
            </a:r>
            <a:r>
              <a:rPr lang="en-IN" dirty="0">
                <a:latin typeface="Times New Roman" pitchFamily="18" charset="0"/>
                <a:cs typeface="Times New Roman" pitchFamily="18" charset="0"/>
              </a:rPr>
              <a:t>ideological </a:t>
            </a:r>
            <a:r>
              <a:rPr lang="en-IN" dirty="0" smtClean="0">
                <a:latin typeface="Times New Roman" pitchFamily="18" charset="0"/>
                <a:cs typeface="Times New Roman" pitchFamily="18" charset="0"/>
              </a:rPr>
              <a:t> differences  </a:t>
            </a:r>
            <a:r>
              <a:rPr lang="en-IN" dirty="0">
                <a:latin typeface="Times New Roman" pitchFamily="18" charset="0"/>
                <a:cs typeface="Times New Roman" pitchFamily="18" charset="0"/>
              </a:rPr>
              <a:t>hides the peculiar character of </a:t>
            </a:r>
            <a:r>
              <a:rPr lang="en-IN" dirty="0" smtClean="0">
                <a:latin typeface="Times New Roman" pitchFamily="18" charset="0"/>
                <a:cs typeface="Times New Roman" pitchFamily="18" charset="0"/>
              </a:rPr>
              <a:t>Indian political </a:t>
            </a:r>
            <a:r>
              <a:rPr lang="en-IN" dirty="0">
                <a:latin typeface="Times New Roman" pitchFamily="18" charset="0"/>
                <a:cs typeface="Times New Roman" pitchFamily="18" charset="0"/>
              </a:rPr>
              <a:t>life. It conceals many feudal and </a:t>
            </a:r>
            <a:r>
              <a:rPr lang="en-IN" dirty="0" smtClean="0">
                <a:latin typeface="Times New Roman" pitchFamily="18" charset="0"/>
                <a:cs typeface="Times New Roman" pitchFamily="18" charset="0"/>
              </a:rPr>
              <a:t>semi-feudal economic </a:t>
            </a:r>
            <a:r>
              <a:rPr lang="en-IN" dirty="0">
                <a:latin typeface="Times New Roman" pitchFamily="18" charset="0"/>
                <a:cs typeface="Times New Roman" pitchFamily="18" charset="0"/>
              </a:rPr>
              <a:t>and social relationships. The political parties </a:t>
            </a:r>
            <a:r>
              <a:rPr lang="en-IN" dirty="0" smtClean="0">
                <a:latin typeface="Times New Roman" pitchFamily="18" charset="0"/>
                <a:cs typeface="Times New Roman" pitchFamily="18" charset="0"/>
              </a:rPr>
              <a:t>in India </a:t>
            </a:r>
            <a:r>
              <a:rPr lang="en-IN" dirty="0">
                <a:latin typeface="Times New Roman" pitchFamily="18" charset="0"/>
                <a:cs typeface="Times New Roman" pitchFamily="18" charset="0"/>
              </a:rPr>
              <a:t>must tackle the problems of state, economic </a:t>
            </a:r>
            <a:r>
              <a:rPr lang="en-IN" dirty="0" smtClean="0">
                <a:latin typeface="Times New Roman" pitchFamily="18" charset="0"/>
                <a:cs typeface="Times New Roman" pitchFamily="18" charset="0"/>
              </a:rPr>
              <a:t>control, and </a:t>
            </a:r>
            <a:r>
              <a:rPr lang="en-IN" dirty="0">
                <a:latin typeface="Times New Roman" pitchFamily="18" charset="0"/>
                <a:cs typeface="Times New Roman" pitchFamily="18" charset="0"/>
              </a:rPr>
              <a:t>the agrarian problems. Again it may be added that </a:t>
            </a:r>
            <a:r>
              <a:rPr lang="en-IN" dirty="0" smtClean="0">
                <a:latin typeface="Times New Roman" pitchFamily="18" charset="0"/>
                <a:cs typeface="Times New Roman" pitchFamily="18" charset="0"/>
              </a:rPr>
              <a:t>in the recent past the political </a:t>
            </a:r>
            <a:r>
              <a:rPr lang="en-IN" dirty="0">
                <a:latin typeface="Times New Roman" pitchFamily="18" charset="0"/>
                <a:cs typeface="Times New Roman" pitchFamily="18" charset="0"/>
              </a:rPr>
              <a:t>scene in India has changed a lot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Many of the premises and conclusions </a:t>
            </a:r>
            <a:r>
              <a:rPr lang="en-IN" dirty="0" smtClean="0">
                <a:latin typeface="Times New Roman" pitchFamily="18" charset="0"/>
                <a:cs typeface="Times New Roman" pitchFamily="18" charset="0"/>
              </a:rPr>
              <a:t>given by different analyst   who adopted Marxist Approach in  analysing Indian Politics  </a:t>
            </a:r>
            <a:r>
              <a:rPr lang="en-IN" dirty="0">
                <a:latin typeface="Times New Roman" pitchFamily="18" charset="0"/>
                <a:cs typeface="Times New Roman" pitchFamily="18" charset="0"/>
              </a:rPr>
              <a:t>need to be reformulated in the light </a:t>
            </a:r>
            <a:r>
              <a:rPr lang="en-IN" dirty="0" smtClean="0">
                <a:latin typeface="Times New Roman" pitchFamily="18" charset="0"/>
                <a:cs typeface="Times New Roman" pitchFamily="18" charset="0"/>
              </a:rPr>
              <a:t>of  emergence of  Coalition Government , recent emergence of BJP as a single majority Party in the Parliament ,vastly </a:t>
            </a:r>
            <a:r>
              <a:rPr lang="en-IN" dirty="0">
                <a:latin typeface="Times New Roman" pitchFamily="18" charset="0"/>
                <a:cs typeface="Times New Roman" pitchFamily="18" charset="0"/>
              </a:rPr>
              <a:t>varying regional politics and political </a:t>
            </a:r>
            <a:r>
              <a:rPr lang="en-IN" dirty="0" smtClean="0">
                <a:latin typeface="Times New Roman" pitchFamily="18" charset="0"/>
                <a:cs typeface="Times New Roman" pitchFamily="18" charset="0"/>
              </a:rPr>
              <a:t>permutations(arrangement) etc. </a:t>
            </a:r>
            <a:r>
              <a:rPr lang="en-IN" dirty="0">
                <a:latin typeface="Times New Roman" pitchFamily="18" charset="0"/>
                <a:cs typeface="Times New Roman" pitchFamily="18" charset="0"/>
              </a:rPr>
              <a:t>Recent changes in India's political economy </a:t>
            </a:r>
            <a:r>
              <a:rPr lang="en-IN" dirty="0" smtClean="0">
                <a:latin typeface="Times New Roman" pitchFamily="18" charset="0"/>
                <a:cs typeface="Times New Roman" pitchFamily="18" charset="0"/>
              </a:rPr>
              <a:t>negate their hypothesis </a:t>
            </a:r>
            <a:r>
              <a:rPr lang="en-IN" dirty="0">
                <a:latin typeface="Times New Roman" pitchFamily="18" charset="0"/>
                <a:cs typeface="Times New Roman" pitchFamily="18" charset="0"/>
              </a:rPr>
              <a:t>about the state capitalism and centralization of economic power </a:t>
            </a:r>
            <a:r>
              <a:rPr lang="en-IN" dirty="0" smtClean="0">
                <a:latin typeface="Times New Roman" pitchFamily="18" charset="0"/>
                <a:cs typeface="Times New Roman" pitchFamily="18" charset="0"/>
              </a:rPr>
              <a:t> and political power in </a:t>
            </a:r>
            <a:r>
              <a:rPr lang="en-IN" dirty="0">
                <a:latin typeface="Times New Roman" pitchFamily="18" charset="0"/>
                <a:cs typeface="Times New Roman" pitchFamily="18" charset="0"/>
              </a:rPr>
              <a:t>the </a:t>
            </a:r>
            <a:r>
              <a:rPr lang="en-IN" dirty="0" smtClean="0">
                <a:latin typeface="Times New Roman" pitchFamily="18" charset="0"/>
                <a:cs typeface="Times New Roman" pitchFamily="18" charset="0"/>
              </a:rPr>
              <a:t>hands of few. </a:t>
            </a:r>
            <a:r>
              <a:rPr lang="en-IN" dirty="0">
                <a:latin typeface="Times New Roman" pitchFamily="18" charset="0"/>
                <a:cs typeface="Times New Roman" pitchFamily="18" charset="0"/>
              </a:rPr>
              <a:t>Liberalization of the economy </a:t>
            </a:r>
            <a:r>
              <a:rPr lang="en-IN" dirty="0" smtClean="0">
                <a:latin typeface="Times New Roman" pitchFamily="18" charset="0"/>
                <a:cs typeface="Times New Roman" pitchFamily="18" charset="0"/>
              </a:rPr>
              <a:t> </a:t>
            </a:r>
            <a:r>
              <a:rPr lang="en-IN" dirty="0">
                <a:latin typeface="Times New Roman" pitchFamily="18" charset="0"/>
                <a:cs typeface="Times New Roman" pitchFamily="18" charset="0"/>
              </a:rPr>
              <a:t>has </a:t>
            </a:r>
            <a:r>
              <a:rPr lang="en-IN" dirty="0" smtClean="0">
                <a:latin typeface="Times New Roman" pitchFamily="18" charset="0"/>
                <a:cs typeface="Times New Roman" pitchFamily="18" charset="0"/>
              </a:rPr>
              <a:t> not  only changed </a:t>
            </a:r>
            <a:r>
              <a:rPr lang="en-IN" dirty="0">
                <a:latin typeface="Times New Roman" pitchFamily="18" charset="0"/>
                <a:cs typeface="Times New Roman" pitchFamily="18" charset="0"/>
              </a:rPr>
              <a:t>the nature and meaning of </a:t>
            </a:r>
            <a:r>
              <a:rPr lang="en-IN" dirty="0" smtClean="0">
                <a:latin typeface="Times New Roman" pitchFamily="18" charset="0"/>
                <a:cs typeface="Times New Roman" pitchFamily="18" charset="0"/>
              </a:rPr>
              <a:t>India's five </a:t>
            </a:r>
            <a:r>
              <a:rPr lang="en-IN" dirty="0">
                <a:latin typeface="Times New Roman" pitchFamily="18" charset="0"/>
                <a:cs typeface="Times New Roman" pitchFamily="18" charset="0"/>
              </a:rPr>
              <a:t>year </a:t>
            </a:r>
            <a:r>
              <a:rPr lang="en-IN" dirty="0" smtClean="0">
                <a:latin typeface="Times New Roman" pitchFamily="18" charset="0"/>
                <a:cs typeface="Times New Roman" pitchFamily="18" charset="0"/>
              </a:rPr>
              <a:t>plans( principal feature of Socialist Economy), </a:t>
            </a:r>
            <a:r>
              <a:rPr lang="en-IN" dirty="0">
                <a:latin typeface="Times New Roman" pitchFamily="18" charset="0"/>
                <a:cs typeface="Times New Roman" pitchFamily="18" charset="0"/>
              </a:rPr>
              <a:t>it has also changed considerably the character of Indian state and ideological basis of Indian politics. </a:t>
            </a:r>
          </a:p>
        </p:txBody>
      </p:sp>
    </p:spTree>
    <p:extLst>
      <p:ext uri="{BB962C8B-B14F-4D97-AF65-F5344CB8AC3E}">
        <p14:creationId xmlns:p14="http://schemas.microsoft.com/office/powerpoint/2010/main" val="2026011860"/>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425</TotalTime>
  <Words>2411</Words>
  <Application>Microsoft Office PowerPoint</Application>
  <PresentationFormat>On-screen Show (4:3)</PresentationFormat>
  <Paragraphs>35</Paragraphs>
  <Slides>14</Slides>
  <Notes>0</Notes>
  <HiddenSlides>0</HiddenSlides>
  <MMClips>0</MMClips>
  <ScaleCrop>false</ScaleCrop>
  <HeadingPairs>
    <vt:vector size="4" baseType="variant">
      <vt:variant>
        <vt:lpstr>Theme</vt:lpstr>
      </vt:variant>
      <vt:variant>
        <vt:i4>1</vt:i4>
      </vt:variant>
      <vt:variant>
        <vt:lpstr>Slide Titles</vt:lpstr>
      </vt:variant>
      <vt:variant>
        <vt:i4>14</vt:i4>
      </vt:variant>
    </vt:vector>
  </HeadingPairs>
  <TitlesOfParts>
    <vt:vector size="15" baseType="lpstr">
      <vt:lpstr>Civic</vt:lpstr>
      <vt:lpstr>Approaches to the Study of Indian Politics and Nature of the State in India: Liberal, Marxist and Gandhian.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Approaches to the Study of Indian Politics and Nature of the State in India: Liberal, Marxist and Gandhian</dc:title>
  <dc:creator>lenovo</dc:creator>
  <cp:lastModifiedBy>lenovo</cp:lastModifiedBy>
  <cp:revision>44</cp:revision>
  <dcterms:created xsi:type="dcterms:W3CDTF">2020-05-24T16:18:29Z</dcterms:created>
  <dcterms:modified xsi:type="dcterms:W3CDTF">2020-05-27T07:06:14Z</dcterms:modified>
</cp:coreProperties>
</file>