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E100-E79D-4485-AEF9-FF33DEF6C110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14258-76C9-4377-80BE-2B2B82B014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DB5553-988C-4C83-997A-E18B558764B9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5E329E-12F8-4E7E-AA6E-C92EF91AC7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0"/>
            <a:ext cx="6705600" cy="3048000"/>
          </a:xfrm>
        </p:spPr>
        <p:txBody>
          <a:bodyPr/>
          <a:lstStyle/>
          <a:p>
            <a:r>
              <a:rPr lang="en-US" dirty="0" smtClean="0"/>
              <a:t>NEGOTIABLE INSTRUMENT                			ACT 1881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BUSINESS LAW</a:t>
            </a:r>
          </a:p>
          <a:p>
            <a:r>
              <a:rPr lang="en-US" dirty="0" err="1" smtClean="0"/>
              <a:t>B.Com</a:t>
            </a:r>
            <a:r>
              <a:rPr lang="en-US" dirty="0" smtClean="0"/>
              <a:t> 2 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Semseter</a:t>
            </a:r>
            <a:r>
              <a:rPr lang="en-US" dirty="0" smtClean="0"/>
              <a:t> (Regular) and For </a:t>
            </a:r>
            <a:r>
              <a:rPr lang="en-US" dirty="0" err="1" smtClean="0"/>
              <a:t>B.Com</a:t>
            </a:r>
            <a:r>
              <a:rPr lang="en-US" dirty="0" smtClean="0"/>
              <a:t> (</a:t>
            </a:r>
            <a:r>
              <a:rPr lang="en-US" dirty="0" err="1" smtClean="0"/>
              <a:t>honers</a:t>
            </a:r>
            <a:r>
              <a:rPr lang="en-US" dirty="0" smtClean="0"/>
              <a:t>) 1</a:t>
            </a:r>
            <a:r>
              <a:rPr lang="en-US" baseline="30000" dirty="0" smtClean="0"/>
              <a:t>st</a:t>
            </a:r>
            <a:r>
              <a:rPr lang="en-US" dirty="0" smtClean="0"/>
              <a:t> semester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7200"/>
            <a:ext cx="8382000" cy="6172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u="sng" dirty="0" smtClean="0"/>
              <a:t>Bill of</a:t>
            </a:r>
            <a:r>
              <a:rPr lang="en-US" sz="3200" b="1" u="sng" spc="-80" dirty="0" smtClean="0"/>
              <a:t> </a:t>
            </a:r>
            <a:r>
              <a:rPr lang="en-US" sz="3200" b="1" u="sng" spc="-30" dirty="0" smtClean="0"/>
              <a:t>Exchange</a:t>
            </a:r>
            <a:endParaRPr lang="en-US" sz="3200" b="1" u="sng" spc="-30" dirty="0" smtClean="0"/>
          </a:p>
          <a:p>
            <a:pPr>
              <a:buNone/>
            </a:pPr>
            <a:endParaRPr lang="en-US" sz="3200" b="1" u="sng" spc="-30" dirty="0" smtClean="0">
              <a:latin typeface="Calibri"/>
              <a:cs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5" dirty="0" smtClean="0">
                <a:latin typeface="Calibri"/>
                <a:cs typeface="Calibri"/>
              </a:rPr>
              <a:t>bill </a:t>
            </a:r>
            <a:r>
              <a:rPr lang="en-US" sz="3200" dirty="0" smtClean="0">
                <a:latin typeface="Calibri"/>
                <a:cs typeface="Calibri"/>
              </a:rPr>
              <a:t>of </a:t>
            </a:r>
            <a:r>
              <a:rPr lang="en-US" sz="3200" spc="-15" dirty="0" smtClean="0">
                <a:latin typeface="Calibri"/>
                <a:cs typeface="Calibri"/>
              </a:rPr>
              <a:t>exchange </a:t>
            </a:r>
            <a:r>
              <a:rPr lang="en-US" sz="3200" dirty="0" smtClean="0">
                <a:latin typeface="Calibri"/>
                <a:cs typeface="Calibri"/>
              </a:rPr>
              <a:t>is </a:t>
            </a:r>
            <a:r>
              <a:rPr lang="en-US" sz="3200" spc="5" dirty="0" smtClean="0">
                <a:latin typeface="Calibri"/>
                <a:cs typeface="Calibri"/>
              </a:rPr>
              <a:t>an </a:t>
            </a:r>
            <a:r>
              <a:rPr lang="en-US" sz="3200" spc="-5" dirty="0" smtClean="0">
                <a:latin typeface="Calibri"/>
                <a:cs typeface="Calibri"/>
              </a:rPr>
              <a:t>instrument </a:t>
            </a:r>
            <a:r>
              <a:rPr lang="en-US" sz="3200" dirty="0" smtClean="0">
                <a:latin typeface="Calibri"/>
                <a:cs typeface="Calibri"/>
              </a:rPr>
              <a:t>in </a:t>
            </a:r>
            <a:r>
              <a:rPr lang="en-US" sz="3200" spc="-5" dirty="0" smtClean="0">
                <a:latin typeface="Calibri"/>
                <a:cs typeface="Calibri"/>
              </a:rPr>
              <a:t>writing  </a:t>
            </a:r>
            <a:r>
              <a:rPr lang="en-US" sz="3200" spc="-10" dirty="0" smtClean="0">
                <a:latin typeface="Calibri"/>
                <a:cs typeface="Calibri"/>
              </a:rPr>
              <a:t>containing </a:t>
            </a:r>
            <a:r>
              <a:rPr lang="en-US" sz="3200" dirty="0" smtClean="0">
                <a:latin typeface="Calibri"/>
                <a:cs typeface="Calibri"/>
              </a:rPr>
              <a:t>an </a:t>
            </a:r>
            <a:r>
              <a:rPr lang="en-US" sz="3200" spc="-5" dirty="0" smtClean="0">
                <a:latin typeface="Calibri"/>
                <a:cs typeface="Calibri"/>
              </a:rPr>
              <a:t>unconditional </a:t>
            </a:r>
            <a:r>
              <a:rPr lang="en-US" sz="3200" spc="-15" dirty="0" smtClean="0">
                <a:latin typeface="Calibri"/>
                <a:cs typeface="Calibri"/>
              </a:rPr>
              <a:t>order </a:t>
            </a:r>
            <a:r>
              <a:rPr lang="en-US" sz="3200" spc="-5" dirty="0" smtClean="0">
                <a:latin typeface="Calibri"/>
                <a:cs typeface="Calibri"/>
              </a:rPr>
              <a:t>signed </a:t>
            </a:r>
            <a:r>
              <a:rPr lang="en-US" sz="3200" spc="-10" dirty="0" smtClean="0">
                <a:latin typeface="Calibri"/>
                <a:cs typeface="Calibri"/>
              </a:rPr>
              <a:t>by 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20" dirty="0" smtClean="0">
                <a:latin typeface="Calibri"/>
                <a:cs typeface="Calibri"/>
              </a:rPr>
              <a:t>maker </a:t>
            </a:r>
            <a:r>
              <a:rPr lang="en-US" sz="3200" spc="-5" dirty="0" smtClean="0">
                <a:latin typeface="Calibri"/>
                <a:cs typeface="Calibri"/>
              </a:rPr>
              <a:t>directing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5" dirty="0" smtClean="0">
                <a:latin typeface="Calibri"/>
                <a:cs typeface="Calibri"/>
              </a:rPr>
              <a:t>certain </a:t>
            </a:r>
            <a:r>
              <a:rPr lang="en-US" sz="3200" spc="-15" dirty="0" smtClean="0">
                <a:latin typeface="Calibri"/>
                <a:cs typeface="Calibri"/>
              </a:rPr>
              <a:t>person </a:t>
            </a:r>
            <a:r>
              <a:rPr lang="en-US" sz="3200" spc="-20" dirty="0" smtClean="0">
                <a:latin typeface="Calibri"/>
                <a:cs typeface="Calibri"/>
              </a:rPr>
              <a:t>to pay </a:t>
            </a:r>
            <a:r>
              <a:rPr lang="en-US" sz="3200" dirty="0" smtClean="0">
                <a:latin typeface="Calibri"/>
                <a:cs typeface="Calibri"/>
              </a:rPr>
              <a:t>a  </a:t>
            </a:r>
            <a:r>
              <a:rPr lang="en-US" sz="3200" spc="-5" dirty="0" smtClean="0">
                <a:latin typeface="Calibri"/>
                <a:cs typeface="Calibri"/>
              </a:rPr>
              <a:t>certain sum </a:t>
            </a:r>
            <a:r>
              <a:rPr lang="en-US" sz="3200" dirty="0" smtClean="0">
                <a:latin typeface="Calibri"/>
                <a:cs typeface="Calibri"/>
              </a:rPr>
              <a:t>of </a:t>
            </a:r>
            <a:r>
              <a:rPr lang="en-US" sz="3200" spc="-5" dirty="0" smtClean="0">
                <a:latin typeface="Calibri"/>
                <a:cs typeface="Calibri"/>
              </a:rPr>
              <a:t>money only </a:t>
            </a:r>
            <a:r>
              <a:rPr lang="en-US" sz="3200" spc="-20" dirty="0" smtClean="0">
                <a:latin typeface="Calibri"/>
                <a:cs typeface="Calibri"/>
              </a:rPr>
              <a:t>to </a:t>
            </a:r>
            <a:r>
              <a:rPr lang="en-US" sz="3200" dirty="0" smtClean="0">
                <a:latin typeface="Calibri"/>
                <a:cs typeface="Calibri"/>
              </a:rPr>
              <a:t>or </a:t>
            </a:r>
            <a:r>
              <a:rPr lang="en-US" sz="3200" spc="-20" dirty="0" smtClean="0">
                <a:latin typeface="Calibri"/>
                <a:cs typeface="Calibri"/>
              </a:rPr>
              <a:t>to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order  </a:t>
            </a:r>
            <a:r>
              <a:rPr lang="en-US" sz="3200" spc="-5" dirty="0" smtClean="0">
                <a:latin typeface="Calibri"/>
                <a:cs typeface="Calibri"/>
              </a:rPr>
              <a:t>of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5" dirty="0" smtClean="0">
                <a:latin typeface="Calibri"/>
                <a:cs typeface="Calibri"/>
              </a:rPr>
              <a:t>certain </a:t>
            </a:r>
            <a:r>
              <a:rPr lang="en-US" sz="3200" spc="-15" dirty="0" smtClean="0">
                <a:latin typeface="Calibri"/>
                <a:cs typeface="Calibri"/>
              </a:rPr>
              <a:t>person </a:t>
            </a:r>
            <a:r>
              <a:rPr lang="en-US" sz="3200" spc="-5" dirty="0" smtClean="0">
                <a:latin typeface="Calibri"/>
                <a:cs typeface="Calibri"/>
              </a:rPr>
              <a:t>or </a:t>
            </a:r>
            <a:r>
              <a:rPr lang="en-US" sz="3200" spc="-20" dirty="0" smtClean="0">
                <a:latin typeface="Calibri"/>
                <a:cs typeface="Calibri"/>
              </a:rPr>
              <a:t>to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5" dirty="0" smtClean="0">
                <a:latin typeface="Calibri"/>
                <a:cs typeface="Calibri"/>
              </a:rPr>
              <a:t>bearer of </a:t>
            </a:r>
            <a:r>
              <a:rPr lang="en-US" sz="3200" dirty="0" smtClean="0">
                <a:latin typeface="Calibri"/>
                <a:cs typeface="Calibri"/>
              </a:rPr>
              <a:t>the  </a:t>
            </a:r>
            <a:r>
              <a:rPr lang="en-US" sz="3200" spc="-10" dirty="0" smtClean="0">
                <a:latin typeface="Calibri"/>
                <a:cs typeface="Calibri"/>
              </a:rPr>
              <a:t>instrument</a:t>
            </a:r>
            <a:r>
              <a:rPr lang="en-US" sz="3200" spc="20" dirty="0" smtClean="0">
                <a:latin typeface="Calibri"/>
                <a:cs typeface="Calibri"/>
              </a:rPr>
              <a:t> </a:t>
            </a:r>
            <a:r>
              <a:rPr lang="en-US" sz="3200" b="1" u="sng" dirty="0" smtClean="0">
                <a:latin typeface="Calibri"/>
                <a:cs typeface="Calibri"/>
              </a:rPr>
              <a:t>(Sec.5)</a:t>
            </a:r>
          </a:p>
          <a:p>
            <a:pPr>
              <a:buNone/>
            </a:pPr>
            <a:endParaRPr lang="en-US" sz="3200" b="1" u="sn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382000" cy="6324600"/>
          </a:xfrm>
        </p:spPr>
        <p:txBody>
          <a:bodyPr/>
          <a:lstStyle/>
          <a:p>
            <a:pPr>
              <a:buNone/>
            </a:pPr>
            <a:r>
              <a:rPr lang="en-US" sz="2800" b="1" u="sng" dirty="0" smtClean="0"/>
              <a:t>Parties to a Bill of Exchange</a:t>
            </a:r>
          </a:p>
          <a:p>
            <a:pPr>
              <a:buNone/>
            </a:pPr>
            <a:endParaRPr lang="en-US" sz="2800" b="1" u="sng" dirty="0" smtClean="0"/>
          </a:p>
          <a:p>
            <a:pPr marL="355600" marR="182245" indent="-342900">
              <a:lnSpc>
                <a:spcPct val="80000"/>
              </a:lnSpc>
              <a:spcBef>
                <a:spcPts val="820"/>
              </a:spcBef>
              <a:buFont typeface="Wingdings" pitchFamily="2" charset="2"/>
              <a:buChar char="ü"/>
              <a:tabLst>
                <a:tab pos="405130" algn="l"/>
              </a:tabLst>
            </a:pPr>
            <a:r>
              <a:rPr lang="en-US" dirty="0" smtClean="0"/>
              <a:t>	</a:t>
            </a:r>
            <a:r>
              <a:rPr lang="en-US" sz="2800" b="1" spc="-20" dirty="0" smtClean="0">
                <a:latin typeface="Calibri"/>
                <a:cs typeface="Calibri"/>
              </a:rPr>
              <a:t>Drawer</a:t>
            </a:r>
            <a:r>
              <a:rPr lang="en-US" sz="2800" spc="-20" dirty="0" smtClean="0">
                <a:latin typeface="Calibri"/>
                <a:cs typeface="Calibri"/>
              </a:rPr>
              <a:t>:- </a:t>
            </a:r>
            <a:r>
              <a:rPr lang="en-US" sz="2800" spc="-5" dirty="0" smtClean="0">
                <a:latin typeface="Calibri"/>
                <a:cs typeface="Calibri"/>
              </a:rPr>
              <a:t>The </a:t>
            </a:r>
            <a:r>
              <a:rPr lang="en-US" sz="2800" spc="-15" dirty="0" smtClean="0">
                <a:latin typeface="Calibri"/>
                <a:cs typeface="Calibri"/>
              </a:rPr>
              <a:t>person </a:t>
            </a:r>
            <a:r>
              <a:rPr lang="en-US" sz="2800" dirty="0" smtClean="0">
                <a:latin typeface="Calibri"/>
                <a:cs typeface="Calibri"/>
              </a:rPr>
              <a:t>who </a:t>
            </a:r>
            <a:r>
              <a:rPr lang="en-US" sz="2800" spc="-10" dirty="0" smtClean="0">
                <a:latin typeface="Calibri"/>
                <a:cs typeface="Calibri"/>
              </a:rPr>
              <a:t>gives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15" dirty="0" smtClean="0">
                <a:latin typeface="Calibri"/>
                <a:cs typeface="Calibri"/>
              </a:rPr>
              <a:t>order </a:t>
            </a:r>
            <a:r>
              <a:rPr lang="en-US" sz="2800" spc="-10" dirty="0" smtClean="0">
                <a:latin typeface="Calibri"/>
                <a:cs typeface="Calibri"/>
              </a:rPr>
              <a:t>to </a:t>
            </a:r>
            <a:r>
              <a:rPr lang="en-US" sz="2800" spc="-25" dirty="0" smtClean="0">
                <a:latin typeface="Calibri"/>
                <a:cs typeface="Calibri"/>
              </a:rPr>
              <a:t>pay  </a:t>
            </a:r>
            <a:r>
              <a:rPr lang="en-US" sz="2800" spc="-5" dirty="0" smtClean="0">
                <a:latin typeface="Calibri"/>
                <a:cs typeface="Calibri"/>
              </a:rPr>
              <a:t>or </a:t>
            </a:r>
            <a:r>
              <a:rPr lang="en-US" sz="2800" dirty="0" smtClean="0">
                <a:latin typeface="Calibri"/>
                <a:cs typeface="Calibri"/>
              </a:rPr>
              <a:t>who </a:t>
            </a:r>
            <a:r>
              <a:rPr lang="en-US" sz="2800" spc="-20" dirty="0" smtClean="0">
                <a:latin typeface="Calibri"/>
                <a:cs typeface="Calibri"/>
              </a:rPr>
              <a:t>makes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bill </a:t>
            </a:r>
            <a:r>
              <a:rPr lang="en-US" sz="2800" dirty="0" smtClean="0">
                <a:latin typeface="Calibri"/>
                <a:cs typeface="Calibri"/>
              </a:rPr>
              <a:t>is </a:t>
            </a:r>
            <a:r>
              <a:rPr lang="en-US" sz="2800" spc="-10" dirty="0" smtClean="0">
                <a:latin typeface="Calibri"/>
                <a:cs typeface="Calibri"/>
              </a:rPr>
              <a:t>called </a:t>
            </a:r>
            <a:r>
              <a:rPr lang="en-US" sz="2800" dirty="0" smtClean="0">
                <a:latin typeface="Calibri"/>
                <a:cs typeface="Calibri"/>
              </a:rPr>
              <a:t>the</a:t>
            </a:r>
            <a:r>
              <a:rPr lang="en-US" sz="2800" spc="5" dirty="0" smtClean="0">
                <a:latin typeface="Calibri"/>
                <a:cs typeface="Calibri"/>
              </a:rPr>
              <a:t> </a:t>
            </a:r>
            <a:r>
              <a:rPr lang="en-US" sz="2800" spc="-60" dirty="0" smtClean="0">
                <a:latin typeface="Calibri"/>
                <a:cs typeface="Calibri"/>
              </a:rPr>
              <a:t>drawer.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70485" indent="-342900">
              <a:lnSpc>
                <a:spcPct val="80000"/>
              </a:lnSpc>
              <a:spcBef>
                <a:spcPts val="720"/>
              </a:spcBef>
              <a:buFont typeface="Wingdings" pitchFamily="2" charset="2"/>
              <a:buChar char="ü"/>
              <a:tabLst>
                <a:tab pos="422909" algn="l"/>
              </a:tabLst>
            </a:pPr>
            <a:r>
              <a:rPr lang="en-US" sz="2800" b="1" spc="-20" dirty="0" err="1" smtClean="0">
                <a:latin typeface="Calibri"/>
                <a:cs typeface="Calibri"/>
              </a:rPr>
              <a:t>Drawee</a:t>
            </a:r>
            <a:r>
              <a:rPr lang="en-US" sz="2800" spc="-20" dirty="0" smtClean="0">
                <a:latin typeface="Calibri"/>
                <a:cs typeface="Calibri"/>
              </a:rPr>
              <a:t>:- </a:t>
            </a:r>
            <a:r>
              <a:rPr lang="en-US" sz="2800" spc="-5" dirty="0" smtClean="0">
                <a:latin typeface="Calibri"/>
                <a:cs typeface="Calibri"/>
              </a:rPr>
              <a:t>The </a:t>
            </a:r>
            <a:r>
              <a:rPr lang="en-US" sz="2800" spc="-15" dirty="0" smtClean="0">
                <a:latin typeface="Calibri"/>
                <a:cs typeface="Calibri"/>
              </a:rPr>
              <a:t>person </a:t>
            </a:r>
            <a:r>
              <a:rPr lang="en-US" sz="2800" dirty="0" smtClean="0">
                <a:latin typeface="Calibri"/>
                <a:cs typeface="Calibri"/>
              </a:rPr>
              <a:t>who is </a:t>
            </a:r>
            <a:r>
              <a:rPr lang="en-US" sz="2800" spc="-15" dirty="0" smtClean="0">
                <a:latin typeface="Calibri"/>
                <a:cs typeface="Calibri"/>
              </a:rPr>
              <a:t>directed </a:t>
            </a:r>
            <a:r>
              <a:rPr lang="en-US" sz="2800" spc="-10" dirty="0" smtClean="0">
                <a:latin typeface="Calibri"/>
                <a:cs typeface="Calibri"/>
              </a:rPr>
              <a:t>to </a:t>
            </a:r>
            <a:r>
              <a:rPr lang="en-US" sz="2800" spc="-25" dirty="0" smtClean="0">
                <a:latin typeface="Calibri"/>
                <a:cs typeface="Calibri"/>
              </a:rPr>
              <a:t>pay </a:t>
            </a:r>
            <a:r>
              <a:rPr lang="en-US" sz="2800" dirty="0" smtClean="0">
                <a:latin typeface="Calibri"/>
                <a:cs typeface="Calibri"/>
              </a:rPr>
              <a:t>is  </a:t>
            </a:r>
            <a:r>
              <a:rPr lang="en-US" sz="2800" spc="-5" dirty="0" smtClean="0">
                <a:latin typeface="Calibri"/>
                <a:cs typeface="Calibri"/>
              </a:rPr>
              <a:t>called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20" dirty="0" err="1" smtClean="0">
                <a:latin typeface="Calibri"/>
                <a:cs typeface="Calibri"/>
              </a:rPr>
              <a:t>drawee</a:t>
            </a:r>
            <a:r>
              <a:rPr lang="en-US" sz="2800" spc="-20" dirty="0" smtClean="0">
                <a:latin typeface="Calibri"/>
                <a:cs typeface="Calibri"/>
              </a:rPr>
              <a:t>. </a:t>
            </a:r>
            <a:r>
              <a:rPr lang="en-US" sz="2800" spc="-5" dirty="0" smtClean="0">
                <a:latin typeface="Calibri"/>
                <a:cs typeface="Calibri"/>
              </a:rPr>
              <a:t>When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25" dirty="0" err="1" smtClean="0">
                <a:latin typeface="Calibri"/>
                <a:cs typeface="Calibri"/>
              </a:rPr>
              <a:t>drawee</a:t>
            </a:r>
            <a:r>
              <a:rPr lang="en-US" sz="2800" spc="-25" dirty="0" smtClean="0">
                <a:latin typeface="Calibri"/>
                <a:cs typeface="Calibri"/>
              </a:rPr>
              <a:t> </a:t>
            </a:r>
            <a:r>
              <a:rPr lang="en-US" sz="2800" spc="-5" dirty="0" smtClean="0">
                <a:latin typeface="Calibri"/>
                <a:cs typeface="Calibri"/>
              </a:rPr>
              <a:t>accepts </a:t>
            </a:r>
            <a:r>
              <a:rPr lang="en-US" sz="2800" dirty="0" smtClean="0">
                <a:latin typeface="Calibri"/>
                <a:cs typeface="Calibri"/>
              </a:rPr>
              <a:t>the  </a:t>
            </a:r>
            <a:r>
              <a:rPr lang="en-US" sz="2800" spc="-5" dirty="0" smtClean="0">
                <a:latin typeface="Calibri"/>
                <a:cs typeface="Calibri"/>
              </a:rPr>
              <a:t>bill, he </a:t>
            </a:r>
            <a:r>
              <a:rPr lang="en-US" sz="2800" dirty="0" smtClean="0">
                <a:latin typeface="Calibri"/>
                <a:cs typeface="Calibri"/>
              </a:rPr>
              <a:t>is </a:t>
            </a:r>
            <a:r>
              <a:rPr lang="en-US" sz="2800" spc="-5" dirty="0" smtClean="0">
                <a:latin typeface="Calibri"/>
                <a:cs typeface="Calibri"/>
              </a:rPr>
              <a:t>called </a:t>
            </a:r>
            <a:r>
              <a:rPr lang="en-US" sz="2800" dirty="0" smtClean="0">
                <a:latin typeface="Calibri"/>
                <a:cs typeface="Calibri"/>
              </a:rPr>
              <a:t>the</a:t>
            </a:r>
            <a:r>
              <a:rPr lang="en-US" sz="2800" spc="-30" dirty="0" smtClean="0">
                <a:latin typeface="Calibri"/>
                <a:cs typeface="Calibri"/>
              </a:rPr>
              <a:t> </a:t>
            </a:r>
            <a:r>
              <a:rPr lang="en-US" sz="2800" spc="-40" dirty="0" smtClean="0">
                <a:latin typeface="Calibri"/>
                <a:cs typeface="Calibri"/>
              </a:rPr>
              <a:t>acceptor.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368300" indent="-342900">
              <a:lnSpc>
                <a:spcPts val="2880"/>
              </a:lnSpc>
              <a:spcBef>
                <a:spcPts val="695"/>
              </a:spcBef>
              <a:buFont typeface="Wingdings" pitchFamily="2" charset="2"/>
              <a:buChar char="ü"/>
              <a:tabLst>
                <a:tab pos="376555" algn="l"/>
              </a:tabLst>
            </a:pPr>
            <a:r>
              <a:rPr lang="en-US" sz="2800" b="1" spc="-25" dirty="0" smtClean="0">
                <a:latin typeface="Calibri"/>
                <a:cs typeface="Calibri"/>
              </a:rPr>
              <a:t>Payee:- </a:t>
            </a:r>
            <a:r>
              <a:rPr lang="en-US" sz="2800" spc="-5" dirty="0" smtClean="0">
                <a:latin typeface="Calibri"/>
                <a:cs typeface="Calibri"/>
              </a:rPr>
              <a:t>The </a:t>
            </a:r>
            <a:r>
              <a:rPr lang="en-US" sz="2800" spc="-15" dirty="0" smtClean="0">
                <a:latin typeface="Calibri"/>
                <a:cs typeface="Calibri"/>
              </a:rPr>
              <a:t>person to </a:t>
            </a:r>
            <a:r>
              <a:rPr lang="en-US" sz="2800" dirty="0" smtClean="0">
                <a:latin typeface="Calibri"/>
                <a:cs typeface="Calibri"/>
              </a:rPr>
              <a:t>whom the </a:t>
            </a:r>
            <a:r>
              <a:rPr lang="en-US" sz="2800" spc="-15" dirty="0" smtClean="0">
                <a:latin typeface="Calibri"/>
                <a:cs typeface="Calibri"/>
              </a:rPr>
              <a:t>payment </a:t>
            </a:r>
            <a:r>
              <a:rPr lang="en-US" sz="2800" dirty="0" smtClean="0">
                <a:latin typeface="Calibri"/>
                <a:cs typeface="Calibri"/>
              </a:rPr>
              <a:t>is </a:t>
            </a:r>
            <a:r>
              <a:rPr lang="en-US" sz="2800" spc="-15" dirty="0" smtClean="0">
                <a:latin typeface="Calibri"/>
                <a:cs typeface="Calibri"/>
              </a:rPr>
              <a:t>to  </a:t>
            </a:r>
            <a:r>
              <a:rPr lang="en-US" sz="2800" spc="-5" dirty="0" smtClean="0">
                <a:latin typeface="Calibri"/>
                <a:cs typeface="Calibri"/>
              </a:rPr>
              <a:t>be </a:t>
            </a:r>
            <a:r>
              <a:rPr lang="en-US" sz="2800" dirty="0" smtClean="0">
                <a:latin typeface="Calibri"/>
                <a:cs typeface="Calibri"/>
              </a:rPr>
              <a:t>made is </a:t>
            </a:r>
            <a:r>
              <a:rPr lang="en-US" sz="2800" spc="-10" dirty="0" smtClean="0">
                <a:latin typeface="Calibri"/>
                <a:cs typeface="Calibri"/>
              </a:rPr>
              <a:t>called </a:t>
            </a:r>
            <a:r>
              <a:rPr lang="en-US" sz="2800" dirty="0" smtClean="0">
                <a:latin typeface="Calibri"/>
                <a:cs typeface="Calibri"/>
              </a:rPr>
              <a:t>the</a:t>
            </a:r>
            <a:r>
              <a:rPr lang="en-US" sz="2800" spc="-30" dirty="0" smtClean="0">
                <a:latin typeface="Calibri"/>
                <a:cs typeface="Calibri"/>
              </a:rPr>
              <a:t> </a:t>
            </a:r>
            <a:r>
              <a:rPr lang="en-US" sz="2800" spc="-20" dirty="0" smtClean="0">
                <a:latin typeface="Calibri"/>
                <a:cs typeface="Calibri"/>
              </a:rPr>
              <a:t>payee.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5080">
              <a:lnSpc>
                <a:spcPts val="2880"/>
              </a:lnSpc>
              <a:spcBef>
                <a:spcPts val="720"/>
              </a:spcBef>
              <a:buNone/>
            </a:pPr>
            <a:r>
              <a:rPr lang="en-US" sz="2800" spc="-5" dirty="0" smtClean="0">
                <a:latin typeface="Calibri"/>
                <a:cs typeface="Calibri"/>
              </a:rPr>
              <a:t>           The </a:t>
            </a:r>
            <a:r>
              <a:rPr lang="en-US" sz="2800" spc="-20" dirty="0" smtClean="0">
                <a:latin typeface="Calibri"/>
                <a:cs typeface="Calibri"/>
              </a:rPr>
              <a:t>drawer </a:t>
            </a:r>
            <a:r>
              <a:rPr lang="en-US" sz="2800" spc="-5" dirty="0" smtClean="0">
                <a:latin typeface="Calibri"/>
                <a:cs typeface="Calibri"/>
              </a:rPr>
              <a:t>or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25" dirty="0" smtClean="0">
                <a:latin typeface="Calibri"/>
                <a:cs typeface="Calibri"/>
              </a:rPr>
              <a:t>payee </a:t>
            </a:r>
            <a:r>
              <a:rPr lang="en-US" sz="2800" dirty="0" smtClean="0">
                <a:latin typeface="Calibri"/>
                <a:cs typeface="Calibri"/>
              </a:rPr>
              <a:t>who is in the </a:t>
            </a:r>
            <a:r>
              <a:rPr lang="en-US" sz="2800" spc="-5" dirty="0" smtClean="0">
                <a:latin typeface="Calibri"/>
                <a:cs typeface="Calibri"/>
              </a:rPr>
              <a:t>possession  of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bill </a:t>
            </a:r>
            <a:r>
              <a:rPr lang="en-US" sz="2800" dirty="0" smtClean="0">
                <a:latin typeface="Calibri"/>
                <a:cs typeface="Calibri"/>
              </a:rPr>
              <a:t>is </a:t>
            </a:r>
            <a:r>
              <a:rPr lang="en-US" sz="2800" spc="-10" dirty="0" smtClean="0">
                <a:latin typeface="Calibri"/>
                <a:cs typeface="Calibri"/>
              </a:rPr>
              <a:t>called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b="1" i="1" u="sng" spc="-50" dirty="0" smtClean="0">
                <a:latin typeface="Calibri"/>
                <a:cs typeface="Calibri"/>
              </a:rPr>
              <a:t>holder.</a:t>
            </a:r>
            <a:r>
              <a:rPr lang="en-US" sz="2800" spc="-50" dirty="0" smtClean="0">
                <a:latin typeface="Calibri"/>
                <a:cs typeface="Calibri"/>
              </a:rPr>
              <a:t> </a:t>
            </a:r>
            <a:r>
              <a:rPr lang="en-US" sz="2800" spc="-5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holder must  </a:t>
            </a:r>
            <a:r>
              <a:rPr lang="en-US" sz="2800" spc="-15" dirty="0" smtClean="0">
                <a:latin typeface="Calibri"/>
                <a:cs typeface="Calibri"/>
              </a:rPr>
              <a:t>present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bill </a:t>
            </a:r>
            <a:r>
              <a:rPr lang="en-US" sz="2800" spc="-15" dirty="0" smtClean="0">
                <a:latin typeface="Calibri"/>
                <a:cs typeface="Calibri"/>
              </a:rPr>
              <a:t>to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25" dirty="0" err="1" smtClean="0">
                <a:latin typeface="Calibri"/>
                <a:cs typeface="Calibri"/>
              </a:rPr>
              <a:t>drawee</a:t>
            </a:r>
            <a:r>
              <a:rPr lang="en-US" sz="2800" spc="-25" dirty="0" smtClean="0">
                <a:latin typeface="Calibri"/>
                <a:cs typeface="Calibri"/>
              </a:rPr>
              <a:t> for </a:t>
            </a:r>
            <a:r>
              <a:rPr lang="en-US" sz="2800" dirty="0" smtClean="0">
                <a:latin typeface="Calibri"/>
                <a:cs typeface="Calibri"/>
              </a:rPr>
              <a:t>its</a:t>
            </a:r>
            <a:r>
              <a:rPr lang="en-US" sz="2800" spc="40" dirty="0" smtClean="0">
                <a:latin typeface="Calibri"/>
                <a:cs typeface="Calibri"/>
              </a:rPr>
              <a:t> </a:t>
            </a:r>
            <a:r>
              <a:rPr lang="en-US" sz="2800" spc="-10" dirty="0" smtClean="0">
                <a:latin typeface="Calibri"/>
                <a:cs typeface="Calibri"/>
              </a:rPr>
              <a:t>acceptance.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243840">
              <a:lnSpc>
                <a:spcPct val="80000"/>
              </a:lnSpc>
              <a:spcBef>
                <a:spcPts val="25"/>
              </a:spcBef>
              <a:buNone/>
            </a:pPr>
            <a:r>
              <a:rPr lang="en-US" sz="2800" spc="-5" dirty="0" smtClean="0">
                <a:latin typeface="Calibri"/>
                <a:cs typeface="Calibri"/>
              </a:rPr>
              <a:t>              When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5" dirty="0" smtClean="0">
                <a:latin typeface="Calibri"/>
                <a:cs typeface="Calibri"/>
              </a:rPr>
              <a:t>holder </a:t>
            </a:r>
            <a:r>
              <a:rPr lang="en-US" sz="2800" spc="-10" dirty="0" smtClean="0">
                <a:latin typeface="Calibri"/>
                <a:cs typeface="Calibri"/>
              </a:rPr>
              <a:t>endorses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bill, </a:t>
            </a:r>
            <a:r>
              <a:rPr lang="en-US" sz="2800" spc="-15" dirty="0" smtClean="0">
                <a:latin typeface="Calibri"/>
                <a:cs typeface="Calibri"/>
              </a:rPr>
              <a:t>note </a:t>
            </a:r>
            <a:r>
              <a:rPr lang="en-US" sz="2800" spc="-5" dirty="0" smtClean="0">
                <a:latin typeface="Calibri"/>
                <a:cs typeface="Calibri"/>
              </a:rPr>
              <a:t>or  </a:t>
            </a:r>
            <a:r>
              <a:rPr lang="en-US" sz="2800" spc="-5" dirty="0" err="1" smtClean="0">
                <a:latin typeface="Calibri"/>
                <a:cs typeface="Calibri"/>
              </a:rPr>
              <a:t>cheque</a:t>
            </a:r>
            <a:r>
              <a:rPr lang="en-US" sz="2800" spc="-5" dirty="0" smtClean="0">
                <a:latin typeface="Calibri"/>
                <a:cs typeface="Calibri"/>
              </a:rPr>
              <a:t>, he </a:t>
            </a:r>
            <a:r>
              <a:rPr lang="en-US" sz="2800" dirty="0" smtClean="0">
                <a:latin typeface="Calibri"/>
                <a:cs typeface="Calibri"/>
              </a:rPr>
              <a:t>is </a:t>
            </a:r>
            <a:r>
              <a:rPr lang="en-US" sz="2800" spc="-5" dirty="0" smtClean="0">
                <a:latin typeface="Calibri"/>
                <a:cs typeface="Calibri"/>
              </a:rPr>
              <a:t>called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b="1" i="1" u="sng" spc="-45" dirty="0" smtClean="0">
                <a:latin typeface="Calibri"/>
                <a:cs typeface="Calibri"/>
              </a:rPr>
              <a:t>endorser</a:t>
            </a:r>
            <a:r>
              <a:rPr lang="en-US" sz="2800" spc="-45" dirty="0" smtClean="0">
                <a:latin typeface="Calibri"/>
                <a:cs typeface="Calibri"/>
              </a:rPr>
              <a:t>. </a:t>
            </a:r>
            <a:r>
              <a:rPr lang="en-US" sz="2800" spc="-5" dirty="0" smtClean="0">
                <a:latin typeface="Calibri"/>
                <a:cs typeface="Calibri"/>
              </a:rPr>
              <a:t>The </a:t>
            </a:r>
            <a:r>
              <a:rPr lang="en-US" sz="2800" spc="-15" dirty="0" smtClean="0">
                <a:latin typeface="Calibri"/>
                <a:cs typeface="Calibri"/>
              </a:rPr>
              <a:t>person to  </a:t>
            </a:r>
            <a:r>
              <a:rPr lang="en-US" sz="2800" dirty="0" smtClean="0">
                <a:latin typeface="Calibri"/>
                <a:cs typeface="Calibri"/>
              </a:rPr>
              <a:t>whom the </a:t>
            </a:r>
            <a:r>
              <a:rPr lang="en-US" sz="2800" spc="-10" dirty="0" smtClean="0">
                <a:latin typeface="Calibri"/>
                <a:cs typeface="Calibri"/>
              </a:rPr>
              <a:t>bill, note </a:t>
            </a:r>
            <a:r>
              <a:rPr lang="en-US" sz="2800" spc="-5" dirty="0" smtClean="0">
                <a:latin typeface="Calibri"/>
                <a:cs typeface="Calibri"/>
              </a:rPr>
              <a:t>or </a:t>
            </a:r>
            <a:r>
              <a:rPr lang="en-US" sz="2800" spc="-5" dirty="0" err="1" smtClean="0">
                <a:latin typeface="Calibri"/>
                <a:cs typeface="Calibri"/>
              </a:rPr>
              <a:t>cheque</a:t>
            </a:r>
            <a:r>
              <a:rPr lang="en-US" sz="2800" spc="-5" dirty="0" smtClean="0"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is </a:t>
            </a:r>
            <a:r>
              <a:rPr lang="en-US" sz="2800" spc="-10" dirty="0" smtClean="0">
                <a:latin typeface="Calibri"/>
                <a:cs typeface="Calibri"/>
              </a:rPr>
              <a:t>endorsed </a:t>
            </a:r>
            <a:r>
              <a:rPr lang="en-US" sz="2800" dirty="0" smtClean="0">
                <a:latin typeface="Calibri"/>
                <a:cs typeface="Calibri"/>
              </a:rPr>
              <a:t>is  </a:t>
            </a:r>
            <a:r>
              <a:rPr lang="en-US" sz="2800" spc="-5" dirty="0" smtClean="0">
                <a:latin typeface="Calibri"/>
                <a:cs typeface="Calibri"/>
              </a:rPr>
              <a:t>called </a:t>
            </a:r>
            <a:r>
              <a:rPr lang="en-US" sz="2800" dirty="0" smtClean="0">
                <a:latin typeface="Calibri"/>
                <a:cs typeface="Calibri"/>
              </a:rPr>
              <a:t>the</a:t>
            </a:r>
            <a:r>
              <a:rPr lang="en-US" sz="2800" spc="-30" dirty="0" smtClean="0">
                <a:latin typeface="Calibri"/>
                <a:cs typeface="Calibri"/>
              </a:rPr>
              <a:t> </a:t>
            </a:r>
            <a:r>
              <a:rPr lang="en-US" sz="2800" b="1" i="1" u="sng" spc="-10" dirty="0" smtClean="0">
                <a:latin typeface="Calibri"/>
                <a:cs typeface="Calibri"/>
              </a:rPr>
              <a:t>endorsee</a:t>
            </a:r>
            <a:r>
              <a:rPr lang="en-US" sz="2800" spc="-10" dirty="0" smtClean="0">
                <a:latin typeface="Calibri"/>
                <a:cs typeface="Calibri"/>
              </a:rPr>
              <a:t>.</a:t>
            </a:r>
            <a:endParaRPr lang="en-US" sz="28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45820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u="sng" spc="-5" dirty="0" smtClean="0"/>
              <a:t>Essential </a:t>
            </a:r>
            <a:r>
              <a:rPr lang="en-US" sz="2800" b="1" u="sng" spc="-10" dirty="0" smtClean="0"/>
              <a:t>elements </a:t>
            </a:r>
            <a:r>
              <a:rPr lang="en-US" sz="2800" b="1" u="sng" spc="-5" dirty="0" smtClean="0"/>
              <a:t>of </a:t>
            </a:r>
            <a:r>
              <a:rPr lang="en-US" sz="2800" b="1" u="sng" spc="-5" dirty="0" smtClean="0"/>
              <a:t>Bill </a:t>
            </a:r>
            <a:r>
              <a:rPr lang="en-US" sz="2800" b="1" u="sng" spc="-5" dirty="0" smtClean="0"/>
              <a:t>of</a:t>
            </a:r>
            <a:r>
              <a:rPr lang="en-US" sz="2800" b="1" u="sng" dirty="0" smtClean="0"/>
              <a:t> </a:t>
            </a:r>
            <a:r>
              <a:rPr lang="en-US" sz="2800" b="1" u="sng" spc="-30" dirty="0" smtClean="0"/>
              <a:t>Exchange</a:t>
            </a:r>
          </a:p>
          <a:p>
            <a:pPr marL="431800" indent="-419734">
              <a:lnSpc>
                <a:spcPct val="100000"/>
              </a:lnSpc>
              <a:spcBef>
                <a:spcPts val="105"/>
              </a:spcBef>
              <a:buFont typeface="Calibri"/>
              <a:buAutoNum type="alphaLcParenR"/>
              <a:tabLst>
                <a:tab pos="432434" algn="l"/>
              </a:tabLst>
            </a:pPr>
            <a:endParaRPr lang="en-US" sz="3200" dirty="0" smtClean="0">
              <a:latin typeface="Calibri"/>
              <a:cs typeface="Calibri"/>
            </a:endParaRPr>
          </a:p>
          <a:p>
            <a:pPr marL="431800" indent="-419734">
              <a:lnSpc>
                <a:spcPct val="100000"/>
              </a:lnSpc>
              <a:spcBef>
                <a:spcPts val="105"/>
              </a:spcBef>
              <a:buFont typeface="Calibri"/>
              <a:buAutoNum type="alphaLcParenR"/>
              <a:tabLst>
                <a:tab pos="432434" algn="l"/>
              </a:tabLst>
            </a:pPr>
            <a:r>
              <a:rPr lang="en-US" sz="3200" dirty="0" smtClean="0">
                <a:latin typeface="Calibri"/>
                <a:cs typeface="Calibri"/>
              </a:rPr>
              <a:t>It </a:t>
            </a:r>
            <a:r>
              <a:rPr lang="en-US" sz="3200" spc="-15" dirty="0" smtClean="0">
                <a:latin typeface="Calibri"/>
                <a:cs typeface="Calibri"/>
              </a:rPr>
              <a:t>must </a:t>
            </a:r>
            <a:r>
              <a:rPr lang="en-US" sz="3200" dirty="0" smtClean="0">
                <a:latin typeface="Calibri"/>
                <a:cs typeface="Calibri"/>
              </a:rPr>
              <a:t>be </a:t>
            </a:r>
            <a:r>
              <a:rPr lang="en-US" sz="3200" spc="-10" dirty="0" smtClean="0">
                <a:latin typeface="Calibri"/>
                <a:cs typeface="Calibri"/>
              </a:rPr>
              <a:t>in</a:t>
            </a:r>
            <a:r>
              <a:rPr lang="en-US" sz="3200" spc="25" dirty="0" smtClean="0">
                <a:latin typeface="Calibri"/>
                <a:cs typeface="Calibri"/>
              </a:rPr>
              <a:t> </a:t>
            </a:r>
            <a:r>
              <a:rPr lang="en-US" sz="3200" dirty="0" smtClean="0">
                <a:latin typeface="Calibri"/>
                <a:cs typeface="Calibri"/>
              </a:rPr>
              <a:t>writing.</a:t>
            </a:r>
          </a:p>
          <a:p>
            <a:pPr marL="448309" indent="-436245">
              <a:lnSpc>
                <a:spcPct val="100000"/>
              </a:lnSpc>
              <a:spcBef>
                <a:spcPts val="2690"/>
              </a:spcBef>
              <a:buFont typeface="Calibri"/>
              <a:buAutoNum type="alphaLcParenR"/>
              <a:tabLst>
                <a:tab pos="448945" algn="l"/>
              </a:tabLst>
            </a:pPr>
            <a:r>
              <a:rPr lang="en-US" sz="3200" dirty="0" smtClean="0">
                <a:latin typeface="Calibri"/>
                <a:cs typeface="Calibri"/>
              </a:rPr>
              <a:t>It </a:t>
            </a:r>
            <a:r>
              <a:rPr lang="en-US" sz="3200" spc="-15" dirty="0" smtClean="0">
                <a:latin typeface="Calibri"/>
                <a:cs typeface="Calibri"/>
              </a:rPr>
              <a:t>must contain </a:t>
            </a:r>
            <a:r>
              <a:rPr lang="en-US" sz="3200" dirty="0" smtClean="0">
                <a:latin typeface="Calibri"/>
                <a:cs typeface="Calibri"/>
              </a:rPr>
              <a:t>an </a:t>
            </a:r>
            <a:r>
              <a:rPr lang="en-US" sz="3200" spc="-15" dirty="0" smtClean="0">
                <a:latin typeface="Calibri"/>
                <a:cs typeface="Calibri"/>
              </a:rPr>
              <a:t>order </a:t>
            </a:r>
            <a:r>
              <a:rPr lang="en-US" sz="3200" spc="-25" dirty="0" smtClean="0">
                <a:latin typeface="Calibri"/>
                <a:cs typeface="Calibri"/>
              </a:rPr>
              <a:t>to</a:t>
            </a:r>
            <a:r>
              <a:rPr lang="en-US" sz="3200" spc="40" dirty="0" smtClean="0">
                <a:latin typeface="Calibri"/>
                <a:cs typeface="Calibri"/>
              </a:rPr>
              <a:t> </a:t>
            </a:r>
            <a:r>
              <a:rPr lang="en-US" sz="3200" spc="-70" dirty="0" smtClean="0">
                <a:latin typeface="Calibri"/>
                <a:cs typeface="Calibri"/>
              </a:rPr>
              <a:t>pay.</a:t>
            </a:r>
            <a:endParaRPr lang="en-US" sz="3200" dirty="0" smtClean="0">
              <a:latin typeface="Calibri"/>
              <a:cs typeface="Calibri"/>
            </a:endParaRPr>
          </a:p>
          <a:p>
            <a:pPr marL="401320" indent="-388620">
              <a:lnSpc>
                <a:spcPct val="100000"/>
              </a:lnSpc>
              <a:spcBef>
                <a:spcPts val="2690"/>
              </a:spcBef>
              <a:buFont typeface="Calibri"/>
              <a:buAutoNum type="alphaLcParenR"/>
              <a:tabLst>
                <a:tab pos="401320" algn="l"/>
              </a:tabLst>
            </a:pPr>
            <a:r>
              <a:rPr lang="en-US" sz="3200" spc="-5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order must </a:t>
            </a:r>
            <a:r>
              <a:rPr lang="en-US" sz="3200" dirty="0" smtClean="0">
                <a:latin typeface="Calibri"/>
                <a:cs typeface="Calibri"/>
              </a:rPr>
              <a:t>be</a:t>
            </a:r>
            <a:r>
              <a:rPr lang="en-US" sz="3200" spc="20" dirty="0" smtClean="0"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unconditional.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150000"/>
              </a:lnSpc>
              <a:spcBef>
                <a:spcPts val="770"/>
              </a:spcBef>
              <a:buFont typeface="Calibri"/>
              <a:buAutoNum type="alphaLcParenR"/>
              <a:tabLst>
                <a:tab pos="448945" algn="l"/>
              </a:tabLst>
            </a:pPr>
            <a:r>
              <a:rPr lang="en-US" sz="3200" dirty="0" smtClean="0">
                <a:latin typeface="Calibri"/>
                <a:cs typeface="Calibri"/>
              </a:rPr>
              <a:t>It </a:t>
            </a:r>
            <a:r>
              <a:rPr lang="en-US" sz="3200" spc="-10" dirty="0" smtClean="0">
                <a:latin typeface="Calibri"/>
                <a:cs typeface="Calibri"/>
              </a:rPr>
              <a:t>requires three </a:t>
            </a:r>
            <a:r>
              <a:rPr lang="en-US" sz="3200" spc="-5" dirty="0" smtClean="0">
                <a:latin typeface="Calibri"/>
                <a:cs typeface="Calibri"/>
              </a:rPr>
              <a:t>parties i.e.,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60" dirty="0" smtClean="0">
                <a:latin typeface="Calibri"/>
                <a:cs typeface="Calibri"/>
              </a:rPr>
              <a:t>drawer, </a:t>
            </a:r>
            <a:r>
              <a:rPr lang="en-US" sz="3200" dirty="0" smtClean="0">
                <a:latin typeface="Calibri"/>
                <a:cs typeface="Calibri"/>
              </a:rPr>
              <a:t>the  </a:t>
            </a:r>
            <a:r>
              <a:rPr lang="en-US" sz="3200" spc="-20" dirty="0" err="1" smtClean="0">
                <a:latin typeface="Calibri"/>
                <a:cs typeface="Calibri"/>
              </a:rPr>
              <a:t>drawee</a:t>
            </a:r>
            <a:r>
              <a:rPr lang="en-US" sz="3200" spc="-20" dirty="0" smtClean="0">
                <a:latin typeface="Calibri"/>
                <a:cs typeface="Calibri"/>
              </a:rPr>
              <a:t> </a:t>
            </a:r>
            <a:r>
              <a:rPr lang="en-US" sz="3200" dirty="0" smtClean="0">
                <a:latin typeface="Calibri"/>
                <a:cs typeface="Calibri"/>
              </a:rPr>
              <a:t>&amp;</a:t>
            </a:r>
            <a:r>
              <a:rPr lang="en-US" sz="3200" spc="-20" dirty="0" smtClean="0">
                <a:latin typeface="Calibri"/>
                <a:cs typeface="Calibri"/>
              </a:rPr>
              <a:t> </a:t>
            </a:r>
            <a:r>
              <a:rPr lang="en-US" sz="3200" spc="-15" dirty="0" smtClean="0">
                <a:latin typeface="Calibri"/>
                <a:cs typeface="Calibri"/>
              </a:rPr>
              <a:t>payee.</a:t>
            </a:r>
            <a:endParaRPr lang="en-US" sz="3200" dirty="0" smtClean="0">
              <a:latin typeface="Calibri"/>
              <a:cs typeface="Calibri"/>
            </a:endParaRPr>
          </a:p>
          <a:p>
            <a:pPr marL="436245" indent="-424180">
              <a:lnSpc>
                <a:spcPct val="100000"/>
              </a:lnSpc>
              <a:spcBef>
                <a:spcPts val="2690"/>
              </a:spcBef>
              <a:buFont typeface="Calibri"/>
              <a:buAutoNum type="alphaLcParenR"/>
              <a:tabLst>
                <a:tab pos="436880" algn="l"/>
              </a:tabLst>
            </a:pPr>
            <a:r>
              <a:rPr lang="en-US" sz="3200" spc="-5" dirty="0" smtClean="0">
                <a:latin typeface="Calibri"/>
                <a:cs typeface="Calibri"/>
              </a:rPr>
              <a:t>The parties </a:t>
            </a:r>
            <a:r>
              <a:rPr lang="en-US" sz="3200" spc="-10" dirty="0" smtClean="0">
                <a:latin typeface="Calibri"/>
                <a:cs typeface="Calibri"/>
              </a:rPr>
              <a:t>must </a:t>
            </a:r>
            <a:r>
              <a:rPr lang="en-US" sz="3200" spc="-5" dirty="0" smtClean="0">
                <a:latin typeface="Calibri"/>
                <a:cs typeface="Calibri"/>
              </a:rPr>
              <a:t>be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spc="-5" dirty="0" smtClean="0">
                <a:latin typeface="Calibri"/>
                <a:cs typeface="Calibri"/>
              </a:rPr>
              <a:t>certain.</a:t>
            </a:r>
            <a:endParaRPr lang="en-US" sz="32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2800" b="1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8305800" cy="6172200"/>
          </a:xfrm>
        </p:spPr>
        <p:txBody>
          <a:bodyPr/>
          <a:lstStyle/>
          <a:p>
            <a:pPr marL="342900" indent="-330835">
              <a:lnSpc>
                <a:spcPct val="100000"/>
              </a:lnSpc>
              <a:spcBef>
                <a:spcPts val="100"/>
              </a:spcBef>
              <a:buFont typeface="Calibri"/>
              <a:buAutoNum type="alphaLcParenR" startAt="6"/>
              <a:tabLst>
                <a:tab pos="343535" algn="l"/>
              </a:tabLst>
            </a:pPr>
            <a:r>
              <a:rPr lang="en-US" sz="3200" dirty="0" smtClean="0">
                <a:latin typeface="Calibri"/>
                <a:cs typeface="Calibri"/>
              </a:rPr>
              <a:t>It </a:t>
            </a:r>
            <a:r>
              <a:rPr lang="en-US" sz="3200" spc="-10" dirty="0" smtClean="0">
                <a:latin typeface="Calibri"/>
                <a:cs typeface="Calibri"/>
              </a:rPr>
              <a:t>must </a:t>
            </a:r>
            <a:r>
              <a:rPr lang="en-US" sz="3200" spc="-5" dirty="0" smtClean="0">
                <a:latin typeface="Calibri"/>
                <a:cs typeface="Calibri"/>
              </a:rPr>
              <a:t>be signed </a:t>
            </a:r>
            <a:r>
              <a:rPr lang="en-US" sz="3200" spc="-15" dirty="0" smtClean="0">
                <a:latin typeface="Calibri"/>
                <a:cs typeface="Calibri"/>
              </a:rPr>
              <a:t>by </a:t>
            </a:r>
            <a:r>
              <a:rPr lang="en-US" sz="3200" dirty="0" smtClean="0">
                <a:latin typeface="Calibri"/>
                <a:cs typeface="Calibri"/>
              </a:rPr>
              <a:t>the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lang="en-US" sz="3200" spc="-60" dirty="0" smtClean="0">
                <a:latin typeface="Calibri"/>
                <a:cs typeface="Calibri"/>
              </a:rPr>
              <a:t>drawer.</a:t>
            </a:r>
            <a:endParaRPr lang="en-US" sz="3200" dirty="0" smtClean="0">
              <a:latin typeface="Calibri"/>
              <a:cs typeface="Calibri"/>
            </a:endParaRPr>
          </a:p>
          <a:p>
            <a:pPr marL="398145" indent="-386080">
              <a:lnSpc>
                <a:spcPct val="100000"/>
              </a:lnSpc>
              <a:spcBef>
                <a:spcPts val="2160"/>
              </a:spcBef>
              <a:buFont typeface="Calibri"/>
              <a:buAutoNum type="alphaLcParenR" startAt="6"/>
              <a:tabLst>
                <a:tab pos="398780" algn="l"/>
              </a:tabLst>
            </a:pPr>
            <a:r>
              <a:rPr lang="en-US" sz="3200" spc="-5" dirty="0" smtClean="0">
                <a:latin typeface="Calibri"/>
                <a:cs typeface="Calibri"/>
              </a:rPr>
              <a:t>The sum </a:t>
            </a:r>
            <a:r>
              <a:rPr lang="en-US" sz="3200" spc="-20" dirty="0" smtClean="0">
                <a:latin typeface="Calibri"/>
                <a:cs typeface="Calibri"/>
              </a:rPr>
              <a:t>payable </a:t>
            </a:r>
            <a:r>
              <a:rPr lang="en-US" sz="3200" spc="-10" dirty="0" smtClean="0">
                <a:latin typeface="Calibri"/>
                <a:cs typeface="Calibri"/>
              </a:rPr>
              <a:t>must </a:t>
            </a:r>
            <a:r>
              <a:rPr lang="en-US" sz="3200" spc="-5" dirty="0" smtClean="0">
                <a:latin typeface="Calibri"/>
                <a:cs typeface="Calibri"/>
              </a:rPr>
              <a:t>be</a:t>
            </a:r>
            <a:r>
              <a:rPr lang="en-US" sz="3200" spc="10" dirty="0" smtClean="0">
                <a:latin typeface="Calibri"/>
                <a:cs typeface="Calibri"/>
              </a:rPr>
              <a:t> </a:t>
            </a:r>
            <a:r>
              <a:rPr lang="en-US" sz="3200" spc="-5" dirty="0" smtClean="0">
                <a:latin typeface="Calibri"/>
                <a:cs typeface="Calibri"/>
              </a:rPr>
              <a:t>certain.</a:t>
            </a:r>
            <a:endParaRPr lang="en-US" sz="3200" dirty="0" smtClean="0">
              <a:latin typeface="Calibri"/>
              <a:cs typeface="Calibri"/>
            </a:endParaRPr>
          </a:p>
          <a:p>
            <a:pPr marL="422275" indent="-410209">
              <a:lnSpc>
                <a:spcPct val="100000"/>
              </a:lnSpc>
              <a:spcBef>
                <a:spcPts val="2160"/>
              </a:spcBef>
              <a:buFont typeface="Calibri"/>
              <a:buAutoNum type="alphaLcParenR" startAt="6"/>
              <a:tabLst>
                <a:tab pos="422909" algn="l"/>
              </a:tabLst>
            </a:pPr>
            <a:r>
              <a:rPr lang="en-US" sz="3200" dirty="0" smtClean="0">
                <a:latin typeface="Calibri"/>
                <a:cs typeface="Calibri"/>
              </a:rPr>
              <a:t>It </a:t>
            </a:r>
            <a:r>
              <a:rPr lang="en-US" sz="3200" spc="-10" dirty="0" smtClean="0">
                <a:latin typeface="Calibri"/>
                <a:cs typeface="Calibri"/>
              </a:rPr>
              <a:t>must </a:t>
            </a:r>
            <a:r>
              <a:rPr lang="en-US" sz="3200" spc="-15" dirty="0" smtClean="0">
                <a:latin typeface="Calibri"/>
                <a:cs typeface="Calibri"/>
              </a:rPr>
              <a:t>contain </a:t>
            </a:r>
            <a:r>
              <a:rPr lang="en-US" sz="3200" dirty="0" smtClean="0">
                <a:latin typeface="Calibri"/>
                <a:cs typeface="Calibri"/>
              </a:rPr>
              <a:t>an </a:t>
            </a:r>
            <a:r>
              <a:rPr lang="en-US" sz="3200" spc="-15" dirty="0" smtClean="0">
                <a:latin typeface="Calibri"/>
                <a:cs typeface="Calibri"/>
              </a:rPr>
              <a:t>order to </a:t>
            </a:r>
            <a:r>
              <a:rPr lang="en-US" sz="3200" spc="-25" dirty="0" smtClean="0">
                <a:latin typeface="Calibri"/>
                <a:cs typeface="Calibri"/>
              </a:rPr>
              <a:t>pay </a:t>
            </a:r>
            <a:r>
              <a:rPr lang="en-US" sz="3200" spc="-10" dirty="0" smtClean="0">
                <a:latin typeface="Calibri"/>
                <a:cs typeface="Calibri"/>
              </a:rPr>
              <a:t>money</a:t>
            </a:r>
            <a:r>
              <a:rPr lang="en-US" sz="3200" spc="40" dirty="0" smtClean="0">
                <a:latin typeface="Calibri"/>
                <a:cs typeface="Calibri"/>
              </a:rPr>
              <a:t> </a:t>
            </a:r>
            <a:r>
              <a:rPr lang="en-US" sz="3200" spc="-45" dirty="0" smtClean="0">
                <a:latin typeface="Calibri"/>
                <a:cs typeface="Calibri"/>
              </a:rPr>
              <a:t>only.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140000"/>
              </a:lnSpc>
              <a:spcBef>
                <a:spcPts val="720"/>
              </a:spcBef>
              <a:buNone/>
            </a:pPr>
            <a:r>
              <a:rPr lang="en-US" sz="3200" spc="-5" dirty="0" err="1" smtClean="0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lang="en-US" sz="3200" spc="-5" dirty="0" smtClean="0">
                <a:solidFill>
                  <a:srgbClr val="FFC000"/>
                </a:solidFill>
                <a:latin typeface="Calibri"/>
                <a:cs typeface="Calibri"/>
              </a:rPr>
              <a:t>)</a:t>
            </a:r>
            <a:r>
              <a:rPr lang="en-US" sz="3200" b="1" spc="-5" dirty="0" smtClean="0">
                <a:latin typeface="Calibri"/>
                <a:cs typeface="Calibri"/>
              </a:rPr>
              <a:t> </a:t>
            </a:r>
            <a:r>
              <a:rPr lang="en-US" sz="3200" spc="-5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formalities </a:t>
            </a:r>
            <a:r>
              <a:rPr lang="en-US" sz="3200" spc="-30" dirty="0" smtClean="0">
                <a:latin typeface="Calibri"/>
                <a:cs typeface="Calibri"/>
              </a:rPr>
              <a:t>like </a:t>
            </a:r>
            <a:r>
              <a:rPr lang="en-US" sz="3200" spc="-45" dirty="0" smtClean="0">
                <a:latin typeface="Calibri"/>
                <a:cs typeface="Calibri"/>
              </a:rPr>
              <a:t>number, </a:t>
            </a:r>
            <a:r>
              <a:rPr lang="en-US" sz="3200" spc="-15" dirty="0" smtClean="0">
                <a:latin typeface="Calibri"/>
                <a:cs typeface="Calibri"/>
              </a:rPr>
              <a:t>date, </a:t>
            </a:r>
            <a:r>
              <a:rPr lang="en-US" sz="3200" spc="-5" dirty="0" smtClean="0">
                <a:latin typeface="Calibri"/>
                <a:cs typeface="Calibri"/>
              </a:rPr>
              <a:t>place,  </a:t>
            </a:r>
            <a:r>
              <a:rPr lang="en-US" sz="3200" spc="-10" dirty="0" smtClean="0">
                <a:latin typeface="Calibri"/>
                <a:cs typeface="Calibri"/>
              </a:rPr>
              <a:t>consideration </a:t>
            </a:r>
            <a:r>
              <a:rPr lang="en-US" sz="3200" spc="-20" dirty="0" smtClean="0">
                <a:latin typeface="Calibri"/>
                <a:cs typeface="Calibri"/>
              </a:rPr>
              <a:t>etc </a:t>
            </a:r>
            <a:r>
              <a:rPr lang="en-US" sz="3200" spc="-15" dirty="0" smtClean="0">
                <a:latin typeface="Calibri"/>
                <a:cs typeface="Calibri"/>
              </a:rPr>
              <a:t>are </a:t>
            </a:r>
            <a:r>
              <a:rPr lang="en-US" sz="3200" spc="-5" dirty="0" smtClean="0">
                <a:latin typeface="Calibri"/>
                <a:cs typeface="Calibri"/>
              </a:rPr>
              <a:t>usually </a:t>
            </a:r>
            <a:r>
              <a:rPr lang="en-US" sz="3200" spc="-20" dirty="0" smtClean="0">
                <a:latin typeface="Calibri"/>
                <a:cs typeface="Calibri"/>
              </a:rPr>
              <a:t>found </a:t>
            </a:r>
            <a:r>
              <a:rPr lang="en-US" sz="3200" dirty="0" smtClean="0">
                <a:latin typeface="Calibri"/>
                <a:cs typeface="Calibri"/>
              </a:rPr>
              <a:t>in an  </a:t>
            </a:r>
            <a:r>
              <a:rPr lang="en-US" sz="3200" spc="-10" dirty="0" smtClean="0">
                <a:latin typeface="Calibri"/>
                <a:cs typeface="Calibri"/>
              </a:rPr>
              <a:t>instrument </a:t>
            </a:r>
            <a:r>
              <a:rPr lang="en-US" sz="3200" dirty="0" smtClean="0">
                <a:latin typeface="Calibri"/>
                <a:cs typeface="Calibri"/>
              </a:rPr>
              <a:t>although </a:t>
            </a:r>
            <a:r>
              <a:rPr lang="en-US" sz="3200" spc="-10" dirty="0" smtClean="0">
                <a:latin typeface="Calibri"/>
                <a:cs typeface="Calibri"/>
              </a:rPr>
              <a:t>they </a:t>
            </a:r>
            <a:r>
              <a:rPr lang="en-US" sz="3200" spc="-15" dirty="0" smtClean="0">
                <a:latin typeface="Calibri"/>
                <a:cs typeface="Calibri"/>
              </a:rPr>
              <a:t>are </a:t>
            </a:r>
            <a:r>
              <a:rPr lang="en-US" sz="3200" spc="-5" dirty="0" smtClean="0">
                <a:latin typeface="Calibri"/>
                <a:cs typeface="Calibri"/>
              </a:rPr>
              <a:t>not essential </a:t>
            </a:r>
            <a:r>
              <a:rPr lang="en-US" sz="3200" dirty="0" smtClean="0">
                <a:latin typeface="Calibri"/>
                <a:cs typeface="Calibri"/>
              </a:rPr>
              <a:t>in </a:t>
            </a:r>
            <a:r>
              <a:rPr lang="en-US" sz="3200" spc="-10" dirty="0" smtClean="0">
                <a:latin typeface="Calibri"/>
                <a:cs typeface="Calibri"/>
              </a:rPr>
              <a:t>law  </a:t>
            </a:r>
            <a:r>
              <a:rPr lang="en-US" sz="3200" b="1" i="1" dirty="0" smtClean="0">
                <a:latin typeface="Calibri"/>
                <a:cs typeface="Calibri"/>
              </a:rPr>
              <a:t>but a </a:t>
            </a:r>
            <a:r>
              <a:rPr lang="en-US" sz="3200" b="1" i="1" spc="-5" dirty="0" smtClean="0">
                <a:latin typeface="Calibri"/>
                <a:cs typeface="Calibri"/>
              </a:rPr>
              <a:t>bill </a:t>
            </a:r>
            <a:r>
              <a:rPr lang="en-US" sz="3200" b="1" i="1" spc="-15" dirty="0" smtClean="0">
                <a:latin typeface="Calibri"/>
                <a:cs typeface="Calibri"/>
              </a:rPr>
              <a:t>must </a:t>
            </a:r>
            <a:r>
              <a:rPr lang="en-US" sz="3200" b="1" i="1" dirty="0" smtClean="0">
                <a:latin typeface="Calibri"/>
                <a:cs typeface="Calibri"/>
              </a:rPr>
              <a:t>be </a:t>
            </a:r>
            <a:r>
              <a:rPr lang="en-US" sz="3200" b="1" i="1" spc="-20" dirty="0" smtClean="0">
                <a:latin typeface="Calibri"/>
                <a:cs typeface="Calibri"/>
              </a:rPr>
              <a:t>affixed </a:t>
            </a:r>
            <a:r>
              <a:rPr lang="en-US" sz="3200" b="1" i="1" spc="-5" dirty="0" smtClean="0">
                <a:latin typeface="Calibri"/>
                <a:cs typeface="Calibri"/>
              </a:rPr>
              <a:t>with </a:t>
            </a:r>
            <a:r>
              <a:rPr lang="en-US" sz="3200" b="1" i="1" dirty="0" smtClean="0">
                <a:latin typeface="Calibri"/>
                <a:cs typeface="Calibri"/>
              </a:rPr>
              <a:t>the necessary  </a:t>
            </a:r>
            <a:r>
              <a:rPr lang="en-US" sz="3200" b="1" i="1" spc="-10" dirty="0" smtClean="0">
                <a:latin typeface="Calibri"/>
                <a:cs typeface="Calibri"/>
              </a:rPr>
              <a:t>stamp</a:t>
            </a:r>
            <a:r>
              <a:rPr lang="en-US" sz="3200" b="1" spc="-10" dirty="0" smtClean="0">
                <a:latin typeface="Calibri"/>
                <a:cs typeface="Calibri"/>
              </a:rPr>
              <a:t>.</a:t>
            </a:r>
            <a:endParaRPr lang="en-US" sz="32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534400" cy="6477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u="sng" spc="-20" dirty="0" smtClean="0"/>
              <a:t>Difference </a:t>
            </a:r>
            <a:r>
              <a:rPr lang="en-US" sz="2800" b="1" u="sng" spc="-15" dirty="0" smtClean="0"/>
              <a:t>between </a:t>
            </a:r>
            <a:r>
              <a:rPr lang="en-US" sz="2800" b="1" u="sng" spc="-10" dirty="0" smtClean="0"/>
              <a:t>Promissory </a:t>
            </a:r>
            <a:r>
              <a:rPr lang="en-US" sz="2800" b="1" u="sng" spc="-20" dirty="0" smtClean="0"/>
              <a:t>note  </a:t>
            </a:r>
            <a:r>
              <a:rPr lang="en-US" sz="2800" b="1" u="sng" spc="-5" dirty="0" smtClean="0"/>
              <a:t>&amp; Bill of</a:t>
            </a:r>
            <a:r>
              <a:rPr lang="en-US" sz="2800" b="1" u="sng" dirty="0" smtClean="0"/>
              <a:t> </a:t>
            </a:r>
            <a:r>
              <a:rPr lang="en-US" sz="2800" b="1" u="sng" spc="-35" dirty="0" smtClean="0"/>
              <a:t>exchange</a:t>
            </a:r>
          </a:p>
          <a:p>
            <a:pPr>
              <a:buNone/>
            </a:pPr>
            <a:endParaRPr lang="en-US" sz="3200" b="1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034388"/>
          <a:ext cx="8229599" cy="5823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152899"/>
              </a:tblGrid>
              <a:tr h="6953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spc="-10" dirty="0" smtClean="0">
                          <a:latin typeface="Cambria"/>
                          <a:cs typeface="Cambria"/>
                        </a:rPr>
                        <a:t>Promissory</a:t>
                      </a:r>
                      <a:r>
                        <a:rPr lang="en-US" sz="2400" b="1" spc="-3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2400" b="1" spc="-10" dirty="0" smtClean="0">
                          <a:latin typeface="Cambria"/>
                          <a:cs typeface="Cambria"/>
                        </a:rPr>
                        <a:t>Note</a:t>
                      </a:r>
                      <a:endParaRPr lang="en-US" sz="24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spc="-5" dirty="0" smtClean="0">
                          <a:latin typeface="Cambria"/>
                          <a:cs typeface="Cambria"/>
                        </a:rPr>
                        <a:t>Bill of</a:t>
                      </a:r>
                      <a:r>
                        <a:rPr lang="en-US" sz="2400" b="1" spc="-1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2400" b="1" spc="-5" dirty="0" smtClean="0">
                          <a:latin typeface="Cambria"/>
                          <a:cs typeface="Cambria"/>
                        </a:rPr>
                        <a:t>Exchange</a:t>
                      </a:r>
                      <a:endParaRPr lang="en-US" sz="2400" dirty="0" smtClean="0">
                        <a:latin typeface="Cambria"/>
                        <a:cs typeface="Cambria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95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There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are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two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parties.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There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are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three</a:t>
                      </a:r>
                      <a:r>
                        <a:rPr lang="en-US" sz="1800" spc="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parties.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881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It contains an unconditional promise</a:t>
                      </a:r>
                      <a:r>
                        <a:rPr lang="en-US" sz="1800" spc="-5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to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0" dirty="0" smtClean="0">
                          <a:latin typeface="Cambria"/>
                          <a:cs typeface="Cambria"/>
                        </a:rPr>
                        <a:t>pay.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It contains an unconditional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order</a:t>
                      </a:r>
                      <a:r>
                        <a:rPr lang="en-US" sz="1800" spc="-4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to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0" dirty="0" smtClean="0">
                          <a:latin typeface="Cambria"/>
                          <a:cs typeface="Cambria"/>
                        </a:rPr>
                        <a:t>pay</a:t>
                      </a:r>
                      <a:endParaRPr lang="en-US" dirty="0"/>
                    </a:p>
                  </a:txBody>
                  <a:tcPr/>
                </a:tc>
              </a:tr>
              <a:tr h="117100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maker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of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note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debtor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&amp;</a:t>
                      </a:r>
                      <a:r>
                        <a:rPr lang="en-US" sz="1800" spc="-4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he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himself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undertakes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to</a:t>
                      </a:r>
                      <a:r>
                        <a:rPr lang="en-US" sz="1800" spc="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0" dirty="0" smtClean="0">
                          <a:latin typeface="Cambria"/>
                          <a:cs typeface="Cambria"/>
                        </a:rPr>
                        <a:t>pay.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20" dirty="0" smtClean="0">
                          <a:latin typeface="Cambria"/>
                          <a:cs typeface="Cambria"/>
                        </a:rPr>
                        <a:t>drawer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of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bill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creditor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who directs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20" dirty="0" err="1" smtClean="0">
                          <a:latin typeface="Cambria"/>
                          <a:cs typeface="Cambria"/>
                        </a:rPr>
                        <a:t>drawee</a:t>
                      </a:r>
                      <a:r>
                        <a:rPr lang="en-US" sz="1800" spc="-2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(his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debtor)</a:t>
                      </a:r>
                      <a:r>
                        <a:rPr lang="en-US" sz="1800" spc="3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to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0" dirty="0" smtClean="0">
                          <a:latin typeface="Cambria"/>
                          <a:cs typeface="Cambria"/>
                        </a:rPr>
                        <a:t>pay.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113573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maker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of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note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debtor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&amp;</a:t>
                      </a:r>
                      <a:r>
                        <a:rPr lang="en-US" sz="1800" spc="-4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he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himself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undertakes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to</a:t>
                      </a:r>
                      <a:r>
                        <a:rPr lang="en-US" sz="1800" spc="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0" dirty="0" smtClean="0">
                          <a:latin typeface="Cambria"/>
                          <a:cs typeface="Cambria"/>
                        </a:rPr>
                        <a:t>pay.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liability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of a </a:t>
                      </a:r>
                      <a:r>
                        <a:rPr lang="en-US" sz="1800" spc="-20" dirty="0" smtClean="0">
                          <a:latin typeface="Cambria"/>
                          <a:cs typeface="Cambria"/>
                        </a:rPr>
                        <a:t>drawer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of a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bill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is</a:t>
                      </a: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secondary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&amp;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conditional.</a:t>
                      </a:r>
                      <a:endParaRPr lang="en-US" sz="1800" dirty="0">
                        <a:latin typeface="Cambria"/>
                        <a:cs typeface="Cambria"/>
                      </a:endParaRPr>
                    </a:p>
                  </a:txBody>
                  <a:tcPr/>
                </a:tc>
              </a:tr>
              <a:tr h="881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A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note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cannot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be made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payable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to</a:t>
                      </a:r>
                      <a:r>
                        <a:rPr lang="en-US" sz="1800" spc="-6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maker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himself.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In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a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bill,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20" dirty="0" smtClean="0">
                          <a:latin typeface="Cambria"/>
                          <a:cs typeface="Cambria"/>
                        </a:rPr>
                        <a:t>drawer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&amp;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20" dirty="0" smtClean="0">
                          <a:latin typeface="Cambria"/>
                          <a:cs typeface="Cambria"/>
                        </a:rPr>
                        <a:t>payee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may</a:t>
                      </a:r>
                      <a:r>
                        <a:rPr lang="en-US" sz="1800" spc="3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be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one &amp;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same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person.</a:t>
                      </a:r>
                      <a:endParaRPr lang="en-US" sz="1800" dirty="0">
                        <a:latin typeface="Cambria"/>
                        <a:cs typeface="Cambri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45820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u="sng" spc="-5" dirty="0" smtClean="0"/>
              <a:t>Cheque</a:t>
            </a: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is a </a:t>
            </a:r>
            <a:r>
              <a:rPr lang="en-US" sz="3200" spc="-5" dirty="0" smtClean="0">
                <a:latin typeface="Calibri"/>
                <a:cs typeface="Calibri"/>
              </a:rPr>
              <a:t>bill of </a:t>
            </a:r>
            <a:r>
              <a:rPr lang="en-US" sz="3200" spc="-20" dirty="0" smtClean="0">
                <a:latin typeface="Calibri"/>
                <a:cs typeface="Calibri"/>
              </a:rPr>
              <a:t>exchange drawn </a:t>
            </a:r>
            <a:r>
              <a:rPr lang="en-US" sz="3200" spc="-5" dirty="0" smtClean="0">
                <a:latin typeface="Calibri"/>
                <a:cs typeface="Calibri"/>
              </a:rPr>
              <a:t>upon </a:t>
            </a:r>
            <a:r>
              <a:rPr lang="en-US" sz="3200" dirty="0" smtClean="0">
                <a:latin typeface="Calibri"/>
                <a:cs typeface="Calibri"/>
              </a:rPr>
              <a:t>a  </a:t>
            </a:r>
            <a:r>
              <a:rPr lang="en-US" sz="3200" spc="-5" dirty="0" smtClean="0">
                <a:latin typeface="Calibri"/>
                <a:cs typeface="Calibri"/>
              </a:rPr>
              <a:t>specified </a:t>
            </a:r>
            <a:r>
              <a:rPr lang="en-US" sz="3200" spc="-20" dirty="0" smtClean="0">
                <a:latin typeface="Calibri"/>
                <a:cs typeface="Calibri"/>
              </a:rPr>
              <a:t>banker </a:t>
            </a:r>
            <a:r>
              <a:rPr lang="en-US" sz="3200" dirty="0" smtClean="0">
                <a:latin typeface="Calibri"/>
                <a:cs typeface="Calibri"/>
              </a:rPr>
              <a:t>and </a:t>
            </a:r>
            <a:r>
              <a:rPr lang="en-US" sz="3200" spc="-15" dirty="0" smtClean="0">
                <a:latin typeface="Calibri"/>
                <a:cs typeface="Calibri"/>
              </a:rPr>
              <a:t>payable </a:t>
            </a:r>
            <a:r>
              <a:rPr lang="en-US" sz="3200" spc="5" dirty="0" smtClean="0">
                <a:latin typeface="Calibri"/>
                <a:cs typeface="Calibri"/>
              </a:rPr>
              <a:t>on </a:t>
            </a:r>
            <a:r>
              <a:rPr lang="en-US" sz="3200" spc="-5" dirty="0" smtClean="0">
                <a:latin typeface="Calibri"/>
                <a:cs typeface="Calibri"/>
              </a:rPr>
              <a:t>demand </a:t>
            </a:r>
            <a:r>
              <a:rPr lang="en-US" sz="3200" dirty="0" smtClean="0">
                <a:latin typeface="Calibri"/>
                <a:cs typeface="Calibri"/>
              </a:rPr>
              <a:t>and  it includes the </a:t>
            </a:r>
            <a:r>
              <a:rPr lang="en-US" sz="3200" spc="-5" dirty="0" smtClean="0">
                <a:latin typeface="Calibri"/>
                <a:cs typeface="Calibri"/>
              </a:rPr>
              <a:t>electronic image of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spc="-5" dirty="0" smtClean="0">
                <a:latin typeface="Calibri"/>
                <a:cs typeface="Calibri"/>
              </a:rPr>
              <a:t>or 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in the </a:t>
            </a:r>
            <a:r>
              <a:rPr lang="en-US" sz="3200" spc="-10" dirty="0" smtClean="0">
                <a:latin typeface="Calibri"/>
                <a:cs typeface="Calibri"/>
              </a:rPr>
              <a:t>electronic</a:t>
            </a:r>
            <a:r>
              <a:rPr lang="en-US" sz="3200" spc="-20" dirty="0" smtClean="0">
                <a:latin typeface="Calibri"/>
                <a:cs typeface="Calibri"/>
              </a:rPr>
              <a:t> form.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19494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in </a:t>
            </a:r>
            <a:r>
              <a:rPr lang="en-US" sz="3200" spc="-5" dirty="0" smtClean="0">
                <a:latin typeface="Calibri"/>
                <a:cs typeface="Calibri"/>
              </a:rPr>
              <a:t>the electronic </a:t>
            </a:r>
            <a:r>
              <a:rPr lang="en-US" sz="3200" spc="-20" dirty="0" smtClean="0">
                <a:latin typeface="Calibri"/>
                <a:cs typeface="Calibri"/>
              </a:rPr>
              <a:t>form </a:t>
            </a:r>
            <a:r>
              <a:rPr lang="en-US" sz="3200" spc="-5" dirty="0" smtClean="0">
                <a:latin typeface="Calibri"/>
                <a:cs typeface="Calibri"/>
              </a:rPr>
              <a:t>means,  “Cheque </a:t>
            </a:r>
            <a:r>
              <a:rPr lang="en-US" sz="3200" dirty="0" smtClean="0">
                <a:latin typeface="Calibri"/>
                <a:cs typeface="Calibri"/>
              </a:rPr>
              <a:t>which </a:t>
            </a:r>
            <a:r>
              <a:rPr lang="en-US" sz="3200" spc="-15" dirty="0" smtClean="0">
                <a:latin typeface="Calibri"/>
                <a:cs typeface="Calibri"/>
              </a:rPr>
              <a:t>contains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20" dirty="0" smtClean="0">
                <a:latin typeface="Calibri"/>
                <a:cs typeface="Calibri"/>
              </a:rPr>
              <a:t>exact </a:t>
            </a:r>
            <a:r>
              <a:rPr lang="en-US" sz="3200" spc="-15" dirty="0" smtClean="0">
                <a:latin typeface="Calibri"/>
                <a:cs typeface="Calibri"/>
              </a:rPr>
              <a:t>mirror  </a:t>
            </a:r>
            <a:r>
              <a:rPr lang="en-US" sz="3200" spc="-5" dirty="0" smtClean="0">
                <a:latin typeface="Calibri"/>
                <a:cs typeface="Calibri"/>
              </a:rPr>
              <a:t>image of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10" dirty="0" smtClean="0">
                <a:latin typeface="Calibri"/>
                <a:cs typeface="Calibri"/>
              </a:rPr>
              <a:t>proper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and is </a:t>
            </a:r>
            <a:r>
              <a:rPr lang="en-US" sz="3200" spc="-15" dirty="0" smtClean="0">
                <a:latin typeface="Calibri"/>
                <a:cs typeface="Calibri"/>
              </a:rPr>
              <a:t>generated,  written </a:t>
            </a:r>
            <a:r>
              <a:rPr lang="en-US" sz="3200" dirty="0" smtClean="0">
                <a:latin typeface="Calibri"/>
                <a:cs typeface="Calibri"/>
              </a:rPr>
              <a:t>&amp; </a:t>
            </a:r>
            <a:r>
              <a:rPr lang="en-US" sz="3200" spc="-5" dirty="0" smtClean="0">
                <a:latin typeface="Calibri"/>
                <a:cs typeface="Calibri"/>
              </a:rPr>
              <a:t>signed </a:t>
            </a:r>
            <a:r>
              <a:rPr lang="en-US" sz="3200" dirty="0" smtClean="0">
                <a:latin typeface="Calibri"/>
                <a:cs typeface="Calibri"/>
              </a:rPr>
              <a:t>in a </a:t>
            </a:r>
            <a:r>
              <a:rPr lang="en-US" sz="3200" spc="-10" dirty="0" smtClean="0">
                <a:latin typeface="Calibri"/>
                <a:cs typeface="Calibri"/>
              </a:rPr>
              <a:t>secure </a:t>
            </a:r>
            <a:r>
              <a:rPr lang="en-US" sz="3200" spc="-30" dirty="0" smtClean="0">
                <a:latin typeface="Calibri"/>
                <a:cs typeface="Calibri"/>
              </a:rPr>
              <a:t>system </a:t>
            </a:r>
            <a:r>
              <a:rPr lang="en-US" sz="3200" dirty="0" smtClean="0">
                <a:latin typeface="Calibri"/>
                <a:cs typeface="Calibri"/>
              </a:rPr>
              <a:t>ensuring  the minimum </a:t>
            </a:r>
            <a:r>
              <a:rPr lang="en-US" sz="3200" spc="-25" dirty="0" smtClean="0">
                <a:latin typeface="Calibri"/>
                <a:cs typeface="Calibri"/>
              </a:rPr>
              <a:t>safety </a:t>
            </a:r>
            <a:r>
              <a:rPr lang="en-US" sz="3200" spc="-15" dirty="0" smtClean="0">
                <a:latin typeface="Calibri"/>
                <a:cs typeface="Calibri"/>
              </a:rPr>
              <a:t>standard </a:t>
            </a:r>
            <a:r>
              <a:rPr lang="en-US" sz="3200" dirty="0" smtClean="0">
                <a:latin typeface="Calibri"/>
                <a:cs typeface="Calibri"/>
              </a:rPr>
              <a:t>with the </a:t>
            </a:r>
            <a:r>
              <a:rPr lang="en-US" sz="3200" spc="-5" dirty="0" smtClean="0">
                <a:latin typeface="Calibri"/>
                <a:cs typeface="Calibri"/>
              </a:rPr>
              <a:t>use </a:t>
            </a:r>
            <a:r>
              <a:rPr lang="en-US" sz="3200" dirty="0" smtClean="0">
                <a:latin typeface="Calibri"/>
                <a:cs typeface="Calibri"/>
              </a:rPr>
              <a:t>of  </a:t>
            </a:r>
            <a:r>
              <a:rPr lang="en-US" sz="3200" spc="-10" dirty="0" smtClean="0">
                <a:latin typeface="Calibri"/>
                <a:cs typeface="Calibri"/>
              </a:rPr>
              <a:t>digital</a:t>
            </a:r>
            <a:r>
              <a:rPr lang="en-US" sz="3200" spc="20" dirty="0" smtClean="0">
                <a:latin typeface="Calibri"/>
                <a:cs typeface="Calibri"/>
              </a:rPr>
              <a:t> </a:t>
            </a:r>
            <a:r>
              <a:rPr lang="en-US" sz="3200" spc="-35" dirty="0" smtClean="0">
                <a:latin typeface="Calibri"/>
                <a:cs typeface="Calibri"/>
              </a:rPr>
              <a:t>signature</a:t>
            </a:r>
            <a:r>
              <a:rPr lang="en-US" sz="3200" spc="-35" dirty="0" smtClean="0">
                <a:latin typeface="Calibri"/>
                <a:cs typeface="Calibri"/>
              </a:rPr>
              <a:t>”. Cheque is define under </a:t>
            </a:r>
            <a:r>
              <a:rPr lang="en-US" sz="3200" b="1" u="sng" spc="-35" dirty="0" smtClean="0">
                <a:latin typeface="Calibri"/>
                <a:cs typeface="Calibri"/>
              </a:rPr>
              <a:t>Sec 6 </a:t>
            </a:r>
            <a:r>
              <a:rPr lang="en-US" sz="3200" spc="-35" dirty="0" smtClean="0">
                <a:latin typeface="Calibri"/>
                <a:cs typeface="Calibri"/>
              </a:rPr>
              <a:t>of this Act.</a:t>
            </a:r>
            <a:endParaRPr lang="en-US" sz="32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3200" b="1" u="sn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153400" cy="6172200"/>
          </a:xfrm>
        </p:spPr>
        <p:txBody>
          <a:bodyPr/>
          <a:lstStyle/>
          <a:p>
            <a:pPr marL="355600" marR="484505">
              <a:lnSpc>
                <a:spcPct val="100000"/>
              </a:lnSpc>
              <a:spcBef>
                <a:spcPts val="105"/>
              </a:spcBef>
              <a:buNone/>
            </a:pPr>
            <a:r>
              <a:rPr lang="en-US" dirty="0" smtClean="0">
                <a:latin typeface="Calibri"/>
                <a:cs typeface="Calibri"/>
              </a:rPr>
              <a:t>  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is the </a:t>
            </a:r>
            <a:r>
              <a:rPr lang="en-US" sz="3200" spc="-5" dirty="0" smtClean="0">
                <a:latin typeface="Calibri"/>
                <a:cs typeface="Calibri"/>
              </a:rPr>
              <a:t>species of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5" dirty="0" smtClean="0">
                <a:latin typeface="Calibri"/>
                <a:cs typeface="Calibri"/>
              </a:rPr>
              <a:t>bill of </a:t>
            </a:r>
            <a:r>
              <a:rPr lang="en-US" sz="3200" spc="-20" dirty="0" smtClean="0">
                <a:latin typeface="Calibri"/>
                <a:cs typeface="Calibri"/>
              </a:rPr>
              <a:t>exchange  </a:t>
            </a:r>
            <a:r>
              <a:rPr lang="en-US" sz="3200" spc="-5" dirty="0" smtClean="0">
                <a:latin typeface="Calibri"/>
                <a:cs typeface="Calibri"/>
              </a:rPr>
              <a:t>but </a:t>
            </a:r>
            <a:r>
              <a:rPr lang="en-US" sz="3200" dirty="0" smtClean="0">
                <a:latin typeface="Calibri"/>
                <a:cs typeface="Calibri"/>
              </a:rPr>
              <a:t>it </a:t>
            </a:r>
            <a:r>
              <a:rPr lang="en-US" sz="3200" spc="-5" dirty="0" smtClean="0">
                <a:latin typeface="Calibri"/>
                <a:cs typeface="Calibri"/>
              </a:rPr>
              <a:t>has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following two </a:t>
            </a:r>
            <a:r>
              <a:rPr lang="en-US" sz="3200" dirty="0" smtClean="0">
                <a:latin typeface="Calibri"/>
                <a:cs typeface="Calibri"/>
              </a:rPr>
              <a:t>additional  </a:t>
            </a:r>
            <a:r>
              <a:rPr lang="en-US" sz="3200" spc="-5" dirty="0" smtClean="0">
                <a:latin typeface="Calibri"/>
                <a:cs typeface="Calibri"/>
              </a:rPr>
              <a:t>qualifications:</a:t>
            </a:r>
            <a:endParaRPr lang="en-US" sz="3200" dirty="0" smtClean="0">
              <a:latin typeface="Calibri"/>
              <a:cs typeface="Calibri"/>
            </a:endParaRPr>
          </a:p>
          <a:p>
            <a:pPr marL="431800" indent="-419734">
              <a:lnSpc>
                <a:spcPct val="100000"/>
              </a:lnSpc>
              <a:spcBef>
                <a:spcPts val="770"/>
              </a:spcBef>
              <a:buFont typeface="Calibri"/>
              <a:buAutoNum type="alphaLcParenR"/>
              <a:tabLst>
                <a:tab pos="432434" algn="l"/>
              </a:tabLst>
            </a:pPr>
            <a:r>
              <a:rPr lang="en-US" sz="3200" dirty="0" smtClean="0">
                <a:latin typeface="Calibri"/>
                <a:cs typeface="Calibri"/>
              </a:rPr>
              <a:t>It is </a:t>
            </a:r>
            <a:r>
              <a:rPr lang="en-US" sz="3200" spc="-20" dirty="0" smtClean="0">
                <a:latin typeface="Calibri"/>
                <a:cs typeface="Calibri"/>
              </a:rPr>
              <a:t>always drawn </a:t>
            </a:r>
            <a:r>
              <a:rPr lang="en-US" sz="3200" dirty="0" smtClean="0">
                <a:latin typeface="Calibri"/>
                <a:cs typeface="Calibri"/>
              </a:rPr>
              <a:t>on </a:t>
            </a:r>
            <a:r>
              <a:rPr lang="en-US" sz="3200" spc="-5" dirty="0" smtClean="0">
                <a:latin typeface="Calibri"/>
                <a:cs typeface="Calibri"/>
              </a:rPr>
              <a:t>specified</a:t>
            </a:r>
            <a:r>
              <a:rPr lang="en-US" sz="3200" spc="15" dirty="0" smtClean="0">
                <a:latin typeface="Calibri"/>
                <a:cs typeface="Calibri"/>
              </a:rPr>
              <a:t> </a:t>
            </a:r>
            <a:r>
              <a:rPr lang="en-US" sz="3200" spc="-65" dirty="0" smtClean="0">
                <a:latin typeface="Calibri"/>
                <a:cs typeface="Calibri"/>
              </a:rPr>
              <a:t>banker.</a:t>
            </a:r>
            <a:endParaRPr lang="en-US" sz="3200" dirty="0" smtClean="0">
              <a:latin typeface="Calibri"/>
              <a:cs typeface="Calibri"/>
            </a:endParaRPr>
          </a:p>
          <a:p>
            <a:pPr marL="448309" indent="-436245">
              <a:lnSpc>
                <a:spcPct val="100000"/>
              </a:lnSpc>
              <a:spcBef>
                <a:spcPts val="765"/>
              </a:spcBef>
              <a:buFont typeface="Calibri"/>
              <a:buAutoNum type="alphaLcParenR"/>
              <a:tabLst>
                <a:tab pos="448945" algn="l"/>
              </a:tabLst>
            </a:pPr>
            <a:r>
              <a:rPr lang="en-US" sz="3200" dirty="0" smtClean="0">
                <a:latin typeface="Calibri"/>
                <a:cs typeface="Calibri"/>
              </a:rPr>
              <a:t>It is </a:t>
            </a:r>
            <a:r>
              <a:rPr lang="en-US" sz="3200" spc="-20" dirty="0" smtClean="0">
                <a:latin typeface="Calibri"/>
                <a:cs typeface="Calibri"/>
              </a:rPr>
              <a:t>always </a:t>
            </a:r>
            <a:r>
              <a:rPr lang="en-US" sz="3200" spc="-15" dirty="0" smtClean="0">
                <a:latin typeface="Calibri"/>
                <a:cs typeface="Calibri"/>
              </a:rPr>
              <a:t>payable </a:t>
            </a:r>
            <a:r>
              <a:rPr lang="en-US" sz="3200" spc="-5" dirty="0" smtClean="0">
                <a:latin typeface="Calibri"/>
                <a:cs typeface="Calibri"/>
              </a:rPr>
              <a:t>on</a:t>
            </a:r>
            <a:r>
              <a:rPr lang="en-US" sz="3200" spc="25" dirty="0" smtClean="0">
                <a:latin typeface="Calibri"/>
                <a:cs typeface="Calibri"/>
              </a:rPr>
              <a:t> </a:t>
            </a:r>
            <a:r>
              <a:rPr lang="en-US" sz="3200" spc="-5" dirty="0" smtClean="0">
                <a:latin typeface="Calibri"/>
                <a:cs typeface="Calibri"/>
              </a:rPr>
              <a:t>demand.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  <a:spcBef>
                <a:spcPts val="770"/>
              </a:spcBef>
            </a:pPr>
            <a:r>
              <a:rPr lang="en-US" sz="3200" b="1" spc="-5" dirty="0" smtClean="0">
                <a:latin typeface="Calibri"/>
                <a:cs typeface="Calibri"/>
              </a:rPr>
              <a:t>All </a:t>
            </a:r>
            <a:r>
              <a:rPr lang="en-US" sz="3200" b="1" dirty="0" err="1" smtClean="0">
                <a:latin typeface="Calibri"/>
                <a:cs typeface="Calibri"/>
              </a:rPr>
              <a:t>cheques</a:t>
            </a:r>
            <a:r>
              <a:rPr lang="en-US" sz="3200" b="1" dirty="0" smtClean="0">
                <a:latin typeface="Calibri"/>
                <a:cs typeface="Calibri"/>
              </a:rPr>
              <a:t> </a:t>
            </a:r>
            <a:r>
              <a:rPr lang="en-US" sz="3200" b="1" spc="-15" dirty="0" smtClean="0">
                <a:latin typeface="Calibri"/>
                <a:cs typeface="Calibri"/>
              </a:rPr>
              <a:t>are </a:t>
            </a:r>
            <a:r>
              <a:rPr lang="en-US" sz="3200" b="1" spc="-5" dirty="0" smtClean="0">
                <a:latin typeface="Calibri"/>
                <a:cs typeface="Calibri"/>
              </a:rPr>
              <a:t>bill of </a:t>
            </a:r>
            <a:r>
              <a:rPr lang="en-US" sz="3200" b="1" spc="-20" dirty="0" smtClean="0">
                <a:latin typeface="Calibri"/>
                <a:cs typeface="Calibri"/>
              </a:rPr>
              <a:t>exchange </a:t>
            </a:r>
            <a:r>
              <a:rPr lang="en-US" sz="3200" b="1" spc="-5" dirty="0" smtClean="0">
                <a:latin typeface="Calibri"/>
                <a:cs typeface="Calibri"/>
              </a:rPr>
              <a:t>but </a:t>
            </a:r>
            <a:r>
              <a:rPr lang="en-US" sz="3200" b="1" dirty="0" smtClean="0">
                <a:latin typeface="Calibri"/>
                <a:cs typeface="Calibri"/>
              </a:rPr>
              <a:t>all </a:t>
            </a:r>
            <a:r>
              <a:rPr lang="en-US" sz="3200" b="1" spc="-5" dirty="0" smtClean="0">
                <a:latin typeface="Calibri"/>
                <a:cs typeface="Calibri"/>
              </a:rPr>
              <a:t>bill of  </a:t>
            </a:r>
            <a:r>
              <a:rPr lang="en-US" sz="3200" b="1" spc="-15" dirty="0" smtClean="0">
                <a:latin typeface="Calibri"/>
                <a:cs typeface="Calibri"/>
              </a:rPr>
              <a:t>exchange </a:t>
            </a:r>
            <a:r>
              <a:rPr lang="en-US" sz="3200" b="1" spc="-10" dirty="0" smtClean="0">
                <a:latin typeface="Calibri"/>
                <a:cs typeface="Calibri"/>
              </a:rPr>
              <a:t>are </a:t>
            </a:r>
            <a:r>
              <a:rPr lang="en-US" sz="3200" b="1" spc="-5" dirty="0" smtClean="0">
                <a:latin typeface="Calibri"/>
                <a:cs typeface="Calibri"/>
              </a:rPr>
              <a:t>not </a:t>
            </a:r>
            <a:r>
              <a:rPr lang="en-US" sz="3200" b="1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. 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spc="-15" dirty="0" smtClean="0">
                <a:latin typeface="Calibri"/>
                <a:cs typeface="Calibri"/>
              </a:rPr>
              <a:t>must </a:t>
            </a:r>
            <a:r>
              <a:rPr lang="en-US" sz="3200" spc="-25" dirty="0" smtClean="0">
                <a:latin typeface="Calibri"/>
                <a:cs typeface="Calibri"/>
              </a:rPr>
              <a:t>have  </a:t>
            </a:r>
            <a:r>
              <a:rPr lang="en-US" sz="3200" dirty="0" smtClean="0">
                <a:latin typeface="Calibri"/>
                <a:cs typeface="Calibri"/>
              </a:rPr>
              <a:t>all the </a:t>
            </a:r>
            <a:r>
              <a:rPr lang="en-US" sz="3200" spc="-5" dirty="0" smtClean="0">
                <a:latin typeface="Calibri"/>
                <a:cs typeface="Calibri"/>
              </a:rPr>
              <a:t>essential elements of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5" dirty="0" smtClean="0">
                <a:latin typeface="Calibri"/>
                <a:cs typeface="Calibri"/>
              </a:rPr>
              <a:t>bill of </a:t>
            </a:r>
            <a:r>
              <a:rPr lang="en-US" sz="3200" spc="-15" dirty="0" smtClean="0">
                <a:latin typeface="Calibri"/>
                <a:cs typeface="Calibri"/>
              </a:rPr>
              <a:t>exchange  </a:t>
            </a:r>
            <a:r>
              <a:rPr lang="en-US" sz="3200" b="1" dirty="0" smtClean="0">
                <a:latin typeface="Calibri"/>
                <a:cs typeface="Calibri"/>
              </a:rPr>
              <a:t>but it doesn’t </a:t>
            </a:r>
            <a:r>
              <a:rPr lang="en-US" sz="3200" b="1" spc="-15" dirty="0" smtClean="0">
                <a:latin typeface="Calibri"/>
                <a:cs typeface="Calibri"/>
              </a:rPr>
              <a:t>require </a:t>
            </a:r>
            <a:r>
              <a:rPr lang="en-US" sz="3200" b="1" spc="-5" dirty="0" smtClean="0">
                <a:latin typeface="Calibri"/>
                <a:cs typeface="Calibri"/>
              </a:rPr>
              <a:t>acceptance </a:t>
            </a:r>
            <a:r>
              <a:rPr lang="en-US" sz="3200" b="1" dirty="0" smtClean="0">
                <a:latin typeface="Calibri"/>
                <a:cs typeface="Calibri"/>
              </a:rPr>
              <a:t>as it is  </a:t>
            </a:r>
            <a:r>
              <a:rPr lang="en-US" sz="3200" b="1" spc="-10" dirty="0" smtClean="0">
                <a:latin typeface="Calibri"/>
                <a:cs typeface="Calibri"/>
              </a:rPr>
              <a:t>intended </a:t>
            </a:r>
            <a:r>
              <a:rPr lang="en-US" sz="3200" b="1" spc="-20" dirty="0" smtClean="0">
                <a:latin typeface="Calibri"/>
                <a:cs typeface="Calibri"/>
              </a:rPr>
              <a:t>for </a:t>
            </a:r>
            <a:r>
              <a:rPr lang="en-US" sz="3200" b="1" spc="-5" dirty="0" smtClean="0">
                <a:latin typeface="Calibri"/>
                <a:cs typeface="Calibri"/>
              </a:rPr>
              <a:t>immediate</a:t>
            </a:r>
            <a:r>
              <a:rPr lang="en-US" sz="3200" b="1" spc="-35" dirty="0" smtClean="0">
                <a:latin typeface="Calibri"/>
                <a:cs typeface="Calibri"/>
              </a:rPr>
              <a:t> </a:t>
            </a:r>
            <a:r>
              <a:rPr lang="en-US" sz="3200" b="1" spc="-10" dirty="0" smtClean="0">
                <a:latin typeface="Calibri"/>
                <a:cs typeface="Calibri"/>
              </a:rPr>
              <a:t>payment.</a:t>
            </a:r>
            <a:endParaRPr lang="en-US" sz="32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382000" cy="6172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spc="-20" dirty="0" smtClean="0"/>
              <a:t>Difference </a:t>
            </a:r>
            <a:r>
              <a:rPr lang="en-US" sz="2800" b="1" spc="-15" dirty="0" smtClean="0"/>
              <a:t>between </a:t>
            </a:r>
            <a:r>
              <a:rPr lang="en-US" sz="2800" b="1" spc="-5" dirty="0" smtClean="0"/>
              <a:t>a bill of </a:t>
            </a:r>
            <a:r>
              <a:rPr lang="en-US" sz="2800" b="1" spc="-35" dirty="0" smtClean="0"/>
              <a:t>exchange  </a:t>
            </a:r>
            <a:r>
              <a:rPr lang="en-US" sz="2800" b="1" spc="-5" dirty="0" smtClean="0"/>
              <a:t>and a</a:t>
            </a:r>
            <a:r>
              <a:rPr lang="en-US" sz="2800" b="1" spc="-15" dirty="0" smtClean="0"/>
              <a:t> </a:t>
            </a:r>
            <a:r>
              <a:rPr lang="en-US" sz="2800" b="1" spc="-5" dirty="0" err="1" smtClean="0"/>
              <a:t>cheque</a:t>
            </a:r>
            <a:endParaRPr lang="en-US" sz="2800" b="1" spc="-5" dirty="0" smtClean="0"/>
          </a:p>
          <a:p>
            <a:pPr>
              <a:buNone/>
            </a:pPr>
            <a:endParaRPr lang="en-US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219196"/>
          <a:ext cx="8534400" cy="5034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6603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Bill</a:t>
                      </a:r>
                      <a:r>
                        <a:rPr lang="en-US" baseline="0" dirty="0" smtClean="0"/>
                        <a:t> of exchange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Cheque</a:t>
                      </a:r>
                      <a:endParaRPr lang="en-US" dirty="0"/>
                    </a:p>
                  </a:txBody>
                  <a:tcPr/>
                </a:tc>
              </a:tr>
              <a:tr h="10922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It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may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be </a:t>
                      </a:r>
                      <a:r>
                        <a:rPr lang="en-US" sz="1800" spc="-20" dirty="0" smtClean="0">
                          <a:latin typeface="Cambria"/>
                          <a:cs typeface="Cambria"/>
                        </a:rPr>
                        <a:t>drawn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on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any</a:t>
                      </a:r>
                      <a:r>
                        <a:rPr lang="en-US" sz="1800" spc="4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person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including a</a:t>
                      </a:r>
                      <a:r>
                        <a:rPr lang="en-US" sz="1800" spc="-4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35" dirty="0" smtClean="0">
                          <a:latin typeface="Cambria"/>
                          <a:cs typeface="Cambria"/>
                        </a:rPr>
                        <a:t>banker.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It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is </a:t>
                      </a:r>
                      <a:r>
                        <a:rPr lang="en-US" sz="1800" spc="-25" dirty="0" smtClean="0">
                          <a:latin typeface="Cambria"/>
                          <a:cs typeface="Cambria"/>
                        </a:rPr>
                        <a:t>always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drawn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on a</a:t>
                      </a:r>
                      <a:r>
                        <a:rPr lang="en-US" sz="1800" spc="5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35" dirty="0" smtClean="0">
                          <a:latin typeface="Cambria"/>
                          <a:cs typeface="Cambria"/>
                        </a:rPr>
                        <a:t>banker</a:t>
                      </a:r>
                      <a:endParaRPr lang="en-US" dirty="0"/>
                    </a:p>
                  </a:txBody>
                  <a:tcPr/>
                </a:tc>
              </a:tr>
              <a:tr h="66035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It must be accepted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before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</a:t>
                      </a:r>
                      <a:r>
                        <a:rPr lang="en-US" sz="1800" spc="1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20" dirty="0" err="1" smtClean="0">
                          <a:latin typeface="Cambria"/>
                          <a:cs typeface="Cambria"/>
                        </a:rPr>
                        <a:t>drawee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to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make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payment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upon</a:t>
                      </a:r>
                      <a:r>
                        <a:rPr lang="en-US" sz="1800" spc="1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5" dirty="0" smtClean="0">
                          <a:latin typeface="Cambria"/>
                          <a:cs typeface="Cambria"/>
                        </a:rPr>
                        <a:t>it.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A </a:t>
                      </a:r>
                      <a:r>
                        <a:rPr lang="en-US" sz="1800" dirty="0" err="1" smtClean="0">
                          <a:latin typeface="Cambria"/>
                          <a:cs typeface="Cambria"/>
                        </a:rPr>
                        <a:t>cheque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requires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no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 acceptance.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66035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It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may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be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payable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on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demand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or</a:t>
                      </a:r>
                      <a:r>
                        <a:rPr lang="en-US" sz="1800" spc="1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after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the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expiry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of a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certain period after</a:t>
                      </a:r>
                      <a:r>
                        <a:rPr lang="en-US" sz="1800" spc="2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date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or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sight.</a:t>
                      </a:r>
                      <a:endParaRPr lang="en-US" sz="1800" dirty="0">
                        <a:latin typeface="Cambria"/>
                        <a:cs typeface="Cambri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It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is </a:t>
                      </a:r>
                      <a:r>
                        <a:rPr lang="en-US" sz="1800" spc="-25" dirty="0" smtClean="0">
                          <a:latin typeface="Cambria"/>
                          <a:cs typeface="Cambria"/>
                        </a:rPr>
                        <a:t>always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payable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on</a:t>
                      </a:r>
                      <a:r>
                        <a:rPr lang="en-US" sz="1800" spc="35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demand</a:t>
                      </a:r>
                      <a:endParaRPr lang="en-US" dirty="0"/>
                    </a:p>
                  </a:txBody>
                  <a:tcPr/>
                </a:tc>
              </a:tr>
              <a:tr h="6603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A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bill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is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never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be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 crossed.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A </a:t>
                      </a:r>
                      <a:r>
                        <a:rPr lang="en-US" sz="1800" dirty="0" err="1" smtClean="0">
                          <a:latin typeface="Cambria"/>
                          <a:cs typeface="Cambria"/>
                        </a:rPr>
                        <a:t>cheque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may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be</a:t>
                      </a:r>
                      <a:r>
                        <a:rPr lang="en-US" sz="1800" spc="1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crossed.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66035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A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bill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except 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in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certain cases must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be</a:t>
                      </a:r>
                      <a:endParaRPr lang="en-US" sz="1800" dirty="0" smtClean="0">
                        <a:latin typeface="Cambria"/>
                        <a:cs typeface="Cambri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stamped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mbria"/>
                          <a:cs typeface="Cambria"/>
                        </a:rPr>
                        <a:t>A </a:t>
                      </a:r>
                      <a:r>
                        <a:rPr lang="en-US" sz="1800" dirty="0" err="1" smtClean="0">
                          <a:latin typeface="Cambria"/>
                          <a:cs typeface="Cambria"/>
                        </a:rPr>
                        <a:t>cheque</a:t>
                      </a:r>
                      <a:r>
                        <a:rPr lang="en-US" sz="180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doesn’t require </a:t>
                      </a:r>
                      <a:r>
                        <a:rPr lang="en-US" sz="1800" spc="-15" dirty="0" smtClean="0">
                          <a:latin typeface="Cambria"/>
                          <a:cs typeface="Cambria"/>
                        </a:rPr>
                        <a:t>any</a:t>
                      </a:r>
                      <a:r>
                        <a:rPr lang="en-US" sz="1800" spc="-10" dirty="0" smtClean="0">
                          <a:latin typeface="Cambria"/>
                          <a:cs typeface="Cambria"/>
                        </a:rPr>
                        <a:t> </a:t>
                      </a:r>
                      <a:r>
                        <a:rPr lang="en-US" sz="1800" spc="-5" dirty="0" smtClean="0">
                          <a:latin typeface="Cambria"/>
                          <a:cs typeface="Cambria"/>
                        </a:rPr>
                        <a:t>stamp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7200"/>
            <a:ext cx="8458200" cy="6172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u="sng" spc="-10" dirty="0" smtClean="0"/>
              <a:t>Crossing </a:t>
            </a:r>
            <a:r>
              <a:rPr lang="en-US" sz="3600" b="1" u="sng" dirty="0" smtClean="0"/>
              <a:t>of</a:t>
            </a:r>
            <a:r>
              <a:rPr lang="en-US" sz="3600" b="1" u="sng" spc="-80" dirty="0" smtClean="0"/>
              <a:t> </a:t>
            </a:r>
            <a:r>
              <a:rPr lang="en-US" sz="3600" b="1" u="sng" spc="-5" dirty="0" err="1" smtClean="0"/>
              <a:t>Cheques</a:t>
            </a:r>
            <a:endParaRPr lang="en-US" sz="3600" b="1" u="sng" spc="-5" dirty="0" smtClean="0"/>
          </a:p>
          <a:p>
            <a:pPr>
              <a:buNone/>
            </a:pPr>
            <a:endParaRPr lang="en-US" sz="2800" b="1" u="sng" spc="-5" dirty="0" smtClean="0"/>
          </a:p>
          <a:p>
            <a:pPr marL="355600" marR="22352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3200" b="1" spc="-5" dirty="0" smtClean="0">
                <a:latin typeface="Calibri"/>
                <a:cs typeface="Calibri"/>
              </a:rPr>
              <a:t>Open Cheque</a:t>
            </a:r>
            <a:r>
              <a:rPr lang="en-US" sz="3200" spc="-5" dirty="0" smtClean="0">
                <a:latin typeface="Calibri"/>
                <a:cs typeface="Calibri"/>
              </a:rPr>
              <a:t>:-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which is </a:t>
            </a:r>
            <a:r>
              <a:rPr lang="en-US" sz="3200" i="1" spc="-15" dirty="0" smtClean="0">
                <a:latin typeface="Calibri"/>
                <a:cs typeface="Calibri"/>
              </a:rPr>
              <a:t>payable </a:t>
            </a:r>
            <a:r>
              <a:rPr lang="en-US" sz="3200" i="1" dirty="0" smtClean="0">
                <a:latin typeface="Calibri"/>
                <a:cs typeface="Calibri"/>
              </a:rPr>
              <a:t>in  </a:t>
            </a:r>
            <a:r>
              <a:rPr lang="en-US" sz="3200" i="1" spc="-5" dirty="0" smtClean="0">
                <a:latin typeface="Calibri"/>
                <a:cs typeface="Calibri"/>
              </a:rPr>
              <a:t>cash</a:t>
            </a:r>
            <a:r>
              <a:rPr lang="en-US" sz="3200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across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15" dirty="0" smtClean="0">
                <a:latin typeface="Calibri"/>
                <a:cs typeface="Calibri"/>
              </a:rPr>
              <a:t>counter </a:t>
            </a:r>
            <a:r>
              <a:rPr lang="en-US" sz="3200" spc="-5" dirty="0" smtClean="0">
                <a:latin typeface="Calibri"/>
                <a:cs typeface="Calibri"/>
              </a:rPr>
              <a:t>of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5" dirty="0" smtClean="0">
                <a:latin typeface="Calibri"/>
                <a:cs typeface="Calibri"/>
              </a:rPr>
              <a:t>bank </a:t>
            </a:r>
            <a:r>
              <a:rPr lang="en-US" sz="3200" dirty="0" smtClean="0">
                <a:latin typeface="Calibri"/>
                <a:cs typeface="Calibri"/>
              </a:rPr>
              <a:t>is </a:t>
            </a:r>
            <a:r>
              <a:rPr lang="en-US" sz="3200" spc="-5" dirty="0" smtClean="0">
                <a:latin typeface="Calibri"/>
                <a:cs typeface="Calibri"/>
              </a:rPr>
              <a:t>called  </a:t>
            </a:r>
            <a:r>
              <a:rPr lang="en-US" sz="3200" dirty="0" smtClean="0">
                <a:latin typeface="Calibri"/>
                <a:cs typeface="Calibri"/>
              </a:rPr>
              <a:t>an </a:t>
            </a:r>
            <a:r>
              <a:rPr lang="en-US" sz="3200" spc="-5" dirty="0" smtClean="0">
                <a:latin typeface="Calibri"/>
                <a:cs typeface="Calibri"/>
              </a:rPr>
              <a:t>open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. When </a:t>
            </a:r>
            <a:r>
              <a:rPr lang="en-US" sz="3200" spc="-5" dirty="0" smtClean="0">
                <a:latin typeface="Calibri"/>
                <a:cs typeface="Calibri"/>
              </a:rPr>
              <a:t>such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is</a:t>
            </a:r>
            <a:r>
              <a:rPr lang="en-US" sz="3200" spc="-10" dirty="0" smtClean="0">
                <a:latin typeface="Calibri"/>
                <a:cs typeface="Calibri"/>
              </a:rPr>
              <a:t> </a:t>
            </a:r>
            <a:r>
              <a:rPr lang="en-US" sz="3200" dirty="0" smtClean="0">
                <a:latin typeface="Calibri"/>
                <a:cs typeface="Calibri"/>
              </a:rPr>
              <a:t>in </a:t>
            </a:r>
            <a:r>
              <a:rPr lang="en-US" sz="3200" spc="-5" dirty="0" smtClean="0">
                <a:latin typeface="Calibri"/>
                <a:cs typeface="Calibri"/>
              </a:rPr>
              <a:t>circulation</a:t>
            </a:r>
            <a:r>
              <a:rPr lang="en-US" sz="3200" spc="-5" dirty="0" smtClean="0">
                <a:latin typeface="Calibri"/>
                <a:cs typeface="Calibri"/>
              </a:rPr>
              <a:t>,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10" dirty="0" smtClean="0">
                <a:latin typeface="Calibri"/>
                <a:cs typeface="Calibri"/>
              </a:rPr>
              <a:t>great </a:t>
            </a:r>
            <a:r>
              <a:rPr lang="en-US" sz="3200" dirty="0" smtClean="0">
                <a:latin typeface="Calibri"/>
                <a:cs typeface="Calibri"/>
              </a:rPr>
              <a:t>risk </a:t>
            </a:r>
            <a:r>
              <a:rPr lang="en-US" sz="3200" spc="-15" dirty="0" smtClean="0">
                <a:latin typeface="Calibri"/>
                <a:cs typeface="Calibri"/>
              </a:rPr>
              <a:t>attends </a:t>
            </a:r>
            <a:r>
              <a:rPr lang="en-US" sz="3200" dirty="0" smtClean="0">
                <a:latin typeface="Calibri"/>
                <a:cs typeface="Calibri"/>
              </a:rPr>
              <a:t>it. If </a:t>
            </a:r>
            <a:r>
              <a:rPr lang="en-US" sz="3200" spc="-25" dirty="0" smtClean="0">
                <a:latin typeface="Calibri"/>
                <a:cs typeface="Calibri"/>
              </a:rPr>
              <a:t>it’s </a:t>
            </a:r>
            <a:r>
              <a:rPr lang="en-US" sz="3200" spc="-5" dirty="0" smtClean="0">
                <a:latin typeface="Calibri"/>
                <a:cs typeface="Calibri"/>
              </a:rPr>
              <a:t>holder  </a:t>
            </a:r>
            <a:r>
              <a:rPr lang="en-US" sz="3200" dirty="0" smtClean="0">
                <a:latin typeface="Calibri"/>
                <a:cs typeface="Calibri"/>
              </a:rPr>
              <a:t>looses it, </a:t>
            </a:r>
            <a:r>
              <a:rPr lang="en-US" sz="3200" spc="-25" dirty="0" smtClean="0">
                <a:latin typeface="Calibri"/>
                <a:cs typeface="Calibri"/>
              </a:rPr>
              <a:t>it’s </a:t>
            </a:r>
            <a:r>
              <a:rPr lang="en-US" sz="3200" spc="-5" dirty="0" smtClean="0">
                <a:latin typeface="Calibri"/>
                <a:cs typeface="Calibri"/>
              </a:rPr>
              <a:t>finder </a:t>
            </a:r>
            <a:r>
              <a:rPr lang="en-US" sz="3200" spc="-20" dirty="0" smtClean="0">
                <a:latin typeface="Calibri"/>
                <a:cs typeface="Calibri"/>
              </a:rPr>
              <a:t>may </a:t>
            </a:r>
            <a:r>
              <a:rPr lang="en-US" sz="3200" spc="-10" dirty="0" smtClean="0">
                <a:latin typeface="Calibri"/>
                <a:cs typeface="Calibri"/>
              </a:rPr>
              <a:t>go </a:t>
            </a:r>
            <a:r>
              <a:rPr lang="en-US" sz="3200" spc="-20" dirty="0" smtClean="0">
                <a:latin typeface="Calibri"/>
                <a:cs typeface="Calibri"/>
              </a:rPr>
              <a:t>to </a:t>
            </a:r>
            <a:r>
              <a:rPr lang="en-US" sz="3200" dirty="0" smtClean="0">
                <a:latin typeface="Calibri"/>
                <a:cs typeface="Calibri"/>
              </a:rPr>
              <a:t>the bank and  </a:t>
            </a:r>
            <a:r>
              <a:rPr lang="en-US" sz="3200" spc="-5" dirty="0" smtClean="0">
                <a:latin typeface="Calibri"/>
                <a:cs typeface="Calibri"/>
              </a:rPr>
              <a:t>get </a:t>
            </a:r>
            <a:r>
              <a:rPr lang="en-US" sz="3200" spc="-15" dirty="0" smtClean="0">
                <a:latin typeface="Calibri"/>
                <a:cs typeface="Calibri"/>
              </a:rPr>
              <a:t>payment </a:t>
            </a:r>
            <a:r>
              <a:rPr lang="en-US" sz="3200" spc="-5" dirty="0" smtClean="0">
                <a:latin typeface="Calibri"/>
                <a:cs typeface="Calibri"/>
              </a:rPr>
              <a:t>unless </a:t>
            </a:r>
            <a:r>
              <a:rPr lang="en-US" sz="3200" dirty="0" smtClean="0">
                <a:latin typeface="Calibri"/>
                <a:cs typeface="Calibri"/>
              </a:rPr>
              <a:t>its </a:t>
            </a:r>
            <a:r>
              <a:rPr lang="en-US" sz="3200" spc="-15" dirty="0" smtClean="0">
                <a:latin typeface="Calibri"/>
                <a:cs typeface="Calibri"/>
              </a:rPr>
              <a:t>payment </a:t>
            </a:r>
            <a:r>
              <a:rPr lang="en-US" sz="3200" spc="-5" dirty="0" smtClean="0">
                <a:latin typeface="Calibri"/>
                <a:cs typeface="Calibri"/>
              </a:rPr>
              <a:t>has already  been</a:t>
            </a:r>
            <a:r>
              <a:rPr lang="en-US" sz="3200" spc="-10" dirty="0" smtClean="0">
                <a:latin typeface="Calibri"/>
                <a:cs typeface="Calibri"/>
              </a:rPr>
              <a:t> </a:t>
            </a:r>
            <a:r>
              <a:rPr lang="en-US" sz="3200" spc="-15" dirty="0" smtClean="0">
                <a:latin typeface="Calibri"/>
                <a:cs typeface="Calibri"/>
              </a:rPr>
              <a:t>stopped.</a:t>
            </a:r>
            <a:endParaRPr lang="en-US" sz="32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2800" b="1" u="sn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381000"/>
            <a:ext cx="81534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 smtClean="0"/>
              <a:t>Crossed Cheque:</a:t>
            </a:r>
          </a:p>
          <a:p>
            <a:pPr>
              <a:buNone/>
            </a:pPr>
            <a:r>
              <a:rPr lang="en-US" sz="3200" dirty="0" smtClean="0">
                <a:latin typeface="Calibri"/>
                <a:cs typeface="Calibri"/>
              </a:rPr>
              <a:t>            A </a:t>
            </a:r>
            <a:r>
              <a:rPr lang="en-US" sz="3200" spc="-10" dirty="0" smtClean="0">
                <a:latin typeface="Calibri"/>
                <a:cs typeface="Calibri"/>
              </a:rPr>
              <a:t>crossed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is one in which </a:t>
            </a:r>
            <a:r>
              <a:rPr lang="en-US" sz="3200" spc="-10" dirty="0" smtClean="0">
                <a:latin typeface="Calibri"/>
                <a:cs typeface="Calibri"/>
              </a:rPr>
              <a:t>two parallel  </a:t>
            </a:r>
            <a:r>
              <a:rPr lang="en-US" sz="3200" spc="-20" dirty="0" smtClean="0">
                <a:latin typeface="Calibri"/>
                <a:cs typeface="Calibri"/>
              </a:rPr>
              <a:t>transverse </a:t>
            </a:r>
            <a:r>
              <a:rPr lang="en-US" sz="3200" spc="-5" dirty="0" smtClean="0">
                <a:latin typeface="Calibri"/>
                <a:cs typeface="Calibri"/>
              </a:rPr>
              <a:t>lines </a:t>
            </a:r>
            <a:r>
              <a:rPr lang="en-US" sz="3200" dirty="0" smtClean="0">
                <a:latin typeface="Calibri"/>
                <a:cs typeface="Calibri"/>
              </a:rPr>
              <a:t>with or without the </a:t>
            </a:r>
            <a:r>
              <a:rPr lang="en-US" sz="3200" spc="-15" dirty="0" smtClean="0">
                <a:latin typeface="Calibri"/>
                <a:cs typeface="Calibri"/>
              </a:rPr>
              <a:t>words </a:t>
            </a:r>
            <a:r>
              <a:rPr lang="en-US" sz="3200" dirty="0" smtClean="0">
                <a:latin typeface="Calibri"/>
                <a:cs typeface="Calibri"/>
              </a:rPr>
              <a:t>‘&amp;  </a:t>
            </a:r>
            <a:r>
              <a:rPr lang="en-US" sz="3200" spc="-65" dirty="0" smtClean="0">
                <a:latin typeface="Calibri"/>
                <a:cs typeface="Calibri"/>
              </a:rPr>
              <a:t>Co.’ </a:t>
            </a:r>
            <a:r>
              <a:rPr lang="en-US" sz="3200" spc="-10" dirty="0" smtClean="0">
                <a:latin typeface="Calibri"/>
                <a:cs typeface="Calibri"/>
              </a:rPr>
              <a:t>are </a:t>
            </a:r>
            <a:r>
              <a:rPr lang="en-US" sz="3200" spc="-20" dirty="0" smtClean="0">
                <a:latin typeface="Calibri"/>
                <a:cs typeface="Calibri"/>
              </a:rPr>
              <a:t>drawn. </a:t>
            </a:r>
            <a:r>
              <a:rPr lang="en-US" sz="3200" spc="-5" dirty="0" smtClean="0">
                <a:latin typeface="Calibri"/>
                <a:cs typeface="Calibri"/>
              </a:rPr>
              <a:t>The </a:t>
            </a:r>
            <a:r>
              <a:rPr lang="en-US" sz="3200" spc="-15" dirty="0" smtClean="0">
                <a:latin typeface="Calibri"/>
                <a:cs typeface="Calibri"/>
              </a:rPr>
              <a:t>payment </a:t>
            </a:r>
            <a:r>
              <a:rPr lang="en-US" sz="3200" spc="-5" dirty="0" smtClean="0">
                <a:latin typeface="Calibri"/>
                <a:cs typeface="Calibri"/>
              </a:rPr>
              <a:t>of such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 </a:t>
            </a:r>
            <a:r>
              <a:rPr lang="en-US" sz="3200" spc="-10" dirty="0" smtClean="0">
                <a:latin typeface="Calibri"/>
                <a:cs typeface="Calibri"/>
              </a:rPr>
              <a:t>can </a:t>
            </a:r>
            <a:r>
              <a:rPr lang="en-US" sz="3200" dirty="0" smtClean="0">
                <a:latin typeface="Calibri"/>
                <a:cs typeface="Calibri"/>
              </a:rPr>
              <a:t>be </a:t>
            </a:r>
            <a:r>
              <a:rPr lang="en-US" sz="3200" spc="-10" dirty="0" smtClean="0">
                <a:latin typeface="Calibri"/>
                <a:cs typeface="Calibri"/>
              </a:rPr>
              <a:t>obtain </a:t>
            </a:r>
            <a:r>
              <a:rPr lang="en-US" sz="3200" spc="-5" dirty="0" smtClean="0">
                <a:latin typeface="Calibri"/>
                <a:cs typeface="Calibri"/>
              </a:rPr>
              <a:t>only </a:t>
            </a:r>
            <a:r>
              <a:rPr lang="en-US" sz="3200" spc="-10" dirty="0" smtClean="0">
                <a:latin typeface="Calibri"/>
                <a:cs typeface="Calibri"/>
              </a:rPr>
              <a:t>through </a:t>
            </a:r>
            <a:r>
              <a:rPr lang="en-US" sz="3200" spc="-65" dirty="0" smtClean="0">
                <a:latin typeface="Calibri"/>
                <a:cs typeface="Calibri"/>
              </a:rPr>
              <a:t>banker. </a:t>
            </a:r>
            <a:r>
              <a:rPr lang="en-US" sz="3200" spc="-5" dirty="0" smtClean="0">
                <a:latin typeface="Calibri"/>
                <a:cs typeface="Calibri"/>
              </a:rPr>
              <a:t>Thus,  </a:t>
            </a:r>
            <a:r>
              <a:rPr lang="en-US" sz="3200" spc="-10" dirty="0" smtClean="0">
                <a:latin typeface="Calibri"/>
                <a:cs typeface="Calibri"/>
              </a:rPr>
              <a:t>crossing </a:t>
            </a:r>
            <a:r>
              <a:rPr lang="en-US" sz="3200" dirty="0" smtClean="0">
                <a:latin typeface="Calibri"/>
                <a:cs typeface="Calibri"/>
              </a:rPr>
              <a:t>is a </a:t>
            </a:r>
            <a:r>
              <a:rPr lang="en-US" sz="3200" spc="-5" dirty="0" smtClean="0">
                <a:latin typeface="Calibri"/>
                <a:cs typeface="Calibri"/>
              </a:rPr>
              <a:t>direction </a:t>
            </a:r>
            <a:r>
              <a:rPr lang="en-US" sz="3200" spc="-20" dirty="0" smtClean="0">
                <a:latin typeface="Calibri"/>
                <a:cs typeface="Calibri"/>
              </a:rPr>
              <a:t>to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20" dirty="0" err="1" smtClean="0">
                <a:latin typeface="Calibri"/>
                <a:cs typeface="Calibri"/>
              </a:rPr>
              <a:t>drawee</a:t>
            </a:r>
            <a:r>
              <a:rPr lang="en-US" sz="3200" spc="-20" dirty="0" smtClean="0">
                <a:latin typeface="Calibri"/>
                <a:cs typeface="Calibri"/>
              </a:rPr>
              <a:t> </a:t>
            </a:r>
            <a:r>
              <a:rPr lang="en-US" sz="3200" spc="-25" dirty="0" smtClean="0">
                <a:latin typeface="Calibri"/>
                <a:cs typeface="Calibri"/>
              </a:rPr>
              <a:t>banker </a:t>
            </a:r>
            <a:r>
              <a:rPr lang="en-US" sz="3200" spc="-20" dirty="0" smtClean="0">
                <a:latin typeface="Calibri"/>
                <a:cs typeface="Calibri"/>
              </a:rPr>
              <a:t>to  pay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5" dirty="0" smtClean="0">
                <a:latin typeface="Calibri"/>
                <a:cs typeface="Calibri"/>
              </a:rPr>
              <a:t>amount of money on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10" dirty="0" smtClean="0">
                <a:latin typeface="Calibri"/>
                <a:cs typeface="Calibri"/>
              </a:rPr>
              <a:t>crossed 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generally </a:t>
            </a:r>
            <a:r>
              <a:rPr lang="en-US" sz="3200" spc="-25" dirty="0" smtClean="0">
                <a:latin typeface="Calibri"/>
                <a:cs typeface="Calibri"/>
              </a:rPr>
              <a:t>to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20" dirty="0" smtClean="0">
                <a:latin typeface="Calibri"/>
                <a:cs typeface="Calibri"/>
              </a:rPr>
              <a:t>banker </a:t>
            </a:r>
            <a:r>
              <a:rPr lang="en-US" sz="3200" spc="-5" dirty="0" smtClean="0">
                <a:latin typeface="Calibri"/>
                <a:cs typeface="Calibri"/>
              </a:rPr>
              <a:t>so </a:t>
            </a:r>
            <a:r>
              <a:rPr lang="en-US" sz="3200" spc="-10" dirty="0" smtClean="0">
                <a:latin typeface="Calibri"/>
                <a:cs typeface="Calibri"/>
              </a:rPr>
              <a:t>that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5" dirty="0" smtClean="0">
                <a:latin typeface="Calibri"/>
                <a:cs typeface="Calibri"/>
              </a:rPr>
              <a:t>party  </a:t>
            </a:r>
            <a:r>
              <a:rPr lang="en-US" sz="3200" dirty="0" smtClean="0">
                <a:latin typeface="Calibri"/>
                <a:cs typeface="Calibri"/>
              </a:rPr>
              <a:t>who </a:t>
            </a:r>
            <a:r>
              <a:rPr lang="en-US" sz="3200" spc="-10" dirty="0" smtClean="0">
                <a:latin typeface="Calibri"/>
                <a:cs typeface="Calibri"/>
              </a:rPr>
              <a:t>obtains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15" dirty="0" smtClean="0">
                <a:latin typeface="Calibri"/>
                <a:cs typeface="Calibri"/>
              </a:rPr>
              <a:t>payment </a:t>
            </a:r>
            <a:r>
              <a:rPr lang="en-US" sz="3200" spc="-5" dirty="0" smtClean="0">
                <a:latin typeface="Calibri"/>
                <a:cs typeface="Calibri"/>
              </a:rPr>
              <a:t>of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dirty="0" err="1" smtClean="0">
                <a:latin typeface="Calibri"/>
                <a:cs typeface="Calibri"/>
              </a:rPr>
              <a:t>cheque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can  </a:t>
            </a:r>
            <a:r>
              <a:rPr lang="en-US" sz="3200" spc="-5" dirty="0" smtClean="0">
                <a:latin typeface="Calibri"/>
                <a:cs typeface="Calibri"/>
              </a:rPr>
              <a:t>be </a:t>
            </a:r>
            <a:r>
              <a:rPr lang="en-US" sz="3200" dirty="0" smtClean="0">
                <a:latin typeface="Calibri"/>
                <a:cs typeface="Calibri"/>
              </a:rPr>
              <a:t>easily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traced.</a:t>
            </a:r>
            <a:endParaRPr lang="en-US" sz="3200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609600"/>
            <a:ext cx="8305800" cy="5181600"/>
          </a:xfrm>
        </p:spPr>
        <p:txBody>
          <a:bodyPr/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600" spc="-5" dirty="0" smtClean="0">
                <a:latin typeface="Calibri"/>
                <a:cs typeface="Calibri"/>
              </a:rPr>
              <a:t>The </a:t>
            </a:r>
            <a:r>
              <a:rPr lang="en-US" sz="3600" spc="-20" dirty="0" smtClean="0">
                <a:latin typeface="Calibri"/>
                <a:cs typeface="Calibri"/>
              </a:rPr>
              <a:t>word </a:t>
            </a:r>
            <a:r>
              <a:rPr lang="en-US" sz="3600" u="sng" spc="-5" dirty="0" smtClean="0">
                <a:latin typeface="Calibri"/>
                <a:cs typeface="Calibri"/>
              </a:rPr>
              <a:t>negotiable</a:t>
            </a:r>
            <a:r>
              <a:rPr lang="en-US" sz="3600" spc="-5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means </a:t>
            </a:r>
            <a:r>
              <a:rPr lang="en-US" sz="3600" spc="-20" dirty="0" smtClean="0">
                <a:latin typeface="Calibri"/>
                <a:cs typeface="Calibri"/>
              </a:rPr>
              <a:t>“</a:t>
            </a:r>
            <a:r>
              <a:rPr lang="en-US" sz="3600" b="1" i="1" spc="-20" dirty="0" smtClean="0">
                <a:latin typeface="Calibri"/>
                <a:cs typeface="Calibri"/>
              </a:rPr>
              <a:t>transferable  </a:t>
            </a:r>
            <a:r>
              <a:rPr lang="en-US" sz="3600" b="1" i="1" spc="-10" dirty="0" smtClean="0">
                <a:latin typeface="Calibri"/>
                <a:cs typeface="Calibri"/>
              </a:rPr>
              <a:t>from </a:t>
            </a:r>
            <a:r>
              <a:rPr lang="en-US" sz="3600" b="1" i="1" dirty="0" smtClean="0">
                <a:latin typeface="Calibri"/>
                <a:cs typeface="Calibri"/>
              </a:rPr>
              <a:t>one </a:t>
            </a:r>
            <a:r>
              <a:rPr lang="en-US" sz="3600" b="1" i="1" spc="-5" dirty="0" smtClean="0">
                <a:latin typeface="Calibri"/>
                <a:cs typeface="Calibri"/>
              </a:rPr>
              <a:t>person </a:t>
            </a:r>
            <a:r>
              <a:rPr lang="en-US" sz="3600" b="1" i="1" spc="-15" dirty="0" smtClean="0">
                <a:latin typeface="Calibri"/>
                <a:cs typeface="Calibri"/>
              </a:rPr>
              <a:t>to </a:t>
            </a:r>
            <a:r>
              <a:rPr lang="en-US" sz="3600" b="1" i="1" dirty="0" smtClean="0">
                <a:latin typeface="Calibri"/>
                <a:cs typeface="Calibri"/>
              </a:rPr>
              <a:t>another in </a:t>
            </a:r>
            <a:r>
              <a:rPr lang="en-US" sz="3600" b="1" i="1" spc="-10" dirty="0" smtClean="0">
                <a:latin typeface="Calibri"/>
                <a:cs typeface="Calibri"/>
              </a:rPr>
              <a:t>return </a:t>
            </a:r>
            <a:r>
              <a:rPr lang="en-US" sz="3600" b="1" i="1" spc="-20" dirty="0" smtClean="0">
                <a:latin typeface="Calibri"/>
                <a:cs typeface="Calibri"/>
              </a:rPr>
              <a:t>for  </a:t>
            </a:r>
            <a:r>
              <a:rPr lang="en-US" sz="3600" b="1" i="1" spc="-10" dirty="0" smtClean="0">
                <a:latin typeface="Calibri"/>
                <a:cs typeface="Calibri"/>
              </a:rPr>
              <a:t>consideration</a:t>
            </a:r>
            <a:r>
              <a:rPr lang="en-US" sz="3600" i="1" spc="-10" dirty="0" smtClean="0">
                <a:latin typeface="Calibri"/>
                <a:cs typeface="Calibri"/>
              </a:rPr>
              <a:t>” </a:t>
            </a:r>
            <a:r>
              <a:rPr lang="en-US" sz="3600" dirty="0" smtClean="0">
                <a:latin typeface="Calibri"/>
                <a:cs typeface="Calibri"/>
              </a:rPr>
              <a:t>and an </a:t>
            </a:r>
            <a:r>
              <a:rPr lang="en-US" sz="3600" u="sng" spc="-10" dirty="0" smtClean="0">
                <a:latin typeface="Calibri"/>
                <a:cs typeface="Calibri"/>
              </a:rPr>
              <a:t>instrument</a:t>
            </a:r>
            <a:r>
              <a:rPr lang="en-US" sz="3600" spc="-10" dirty="0" smtClean="0">
                <a:latin typeface="Calibri"/>
                <a:cs typeface="Calibri"/>
              </a:rPr>
              <a:t> </a:t>
            </a:r>
            <a:r>
              <a:rPr lang="en-US" sz="3600" dirty="0" smtClean="0">
                <a:latin typeface="Calibri"/>
                <a:cs typeface="Calibri"/>
              </a:rPr>
              <a:t>means “</a:t>
            </a:r>
            <a:r>
              <a:rPr lang="en-US" sz="3600" b="1" i="1" dirty="0" smtClean="0">
                <a:latin typeface="Calibri"/>
                <a:cs typeface="Calibri"/>
              </a:rPr>
              <a:t>A  </a:t>
            </a:r>
            <a:r>
              <a:rPr lang="en-US" sz="3600" b="1" i="1" spc="-10" dirty="0" smtClean="0">
                <a:latin typeface="Calibri"/>
                <a:cs typeface="Calibri"/>
              </a:rPr>
              <a:t>written </a:t>
            </a:r>
            <a:r>
              <a:rPr lang="en-US" sz="3600" b="1" i="1" spc="-5" dirty="0" smtClean="0">
                <a:latin typeface="Calibri"/>
                <a:cs typeface="Calibri"/>
              </a:rPr>
              <a:t>document </a:t>
            </a:r>
            <a:r>
              <a:rPr lang="en-US" sz="3600" b="1" i="1" spc="-10" dirty="0" smtClean="0">
                <a:latin typeface="Calibri"/>
                <a:cs typeface="Calibri"/>
              </a:rPr>
              <a:t>by </a:t>
            </a:r>
            <a:r>
              <a:rPr lang="en-US" sz="3600" b="1" i="1" spc="-5" dirty="0" smtClean="0">
                <a:latin typeface="Calibri"/>
                <a:cs typeface="Calibri"/>
              </a:rPr>
              <a:t>which </a:t>
            </a:r>
            <a:r>
              <a:rPr lang="en-US" sz="3600" b="1" i="1" dirty="0" smtClean="0">
                <a:latin typeface="Calibri"/>
                <a:cs typeface="Calibri"/>
              </a:rPr>
              <a:t>a </a:t>
            </a:r>
            <a:r>
              <a:rPr lang="en-US" sz="3600" b="1" i="1" spc="-5" dirty="0" smtClean="0">
                <a:latin typeface="Calibri"/>
                <a:cs typeface="Calibri"/>
              </a:rPr>
              <a:t>right </a:t>
            </a:r>
            <a:r>
              <a:rPr lang="en-US" sz="3600" b="1" i="1" dirty="0" smtClean="0">
                <a:latin typeface="Calibri"/>
                <a:cs typeface="Calibri"/>
              </a:rPr>
              <a:t>is </a:t>
            </a:r>
            <a:r>
              <a:rPr lang="en-US" sz="3600" b="1" i="1" spc="-15" dirty="0" smtClean="0">
                <a:latin typeface="Calibri"/>
                <a:cs typeface="Calibri"/>
              </a:rPr>
              <a:t>created  </a:t>
            </a:r>
            <a:r>
              <a:rPr lang="en-US" sz="3600" b="1" i="1" dirty="0" smtClean="0">
                <a:latin typeface="Calibri"/>
                <a:cs typeface="Calibri"/>
              </a:rPr>
              <a:t>in </a:t>
            </a:r>
            <a:r>
              <a:rPr lang="en-US" sz="3600" b="1" i="1" spc="-30" dirty="0" smtClean="0">
                <a:latin typeface="Calibri"/>
                <a:cs typeface="Calibri"/>
              </a:rPr>
              <a:t>favor </a:t>
            </a:r>
            <a:r>
              <a:rPr lang="en-US" sz="3600" b="1" i="1" dirty="0" smtClean="0">
                <a:latin typeface="Calibri"/>
                <a:cs typeface="Calibri"/>
              </a:rPr>
              <a:t>of some</a:t>
            </a:r>
            <a:r>
              <a:rPr lang="en-US" sz="3600" b="1" i="1" spc="15" dirty="0" smtClean="0">
                <a:latin typeface="Calibri"/>
                <a:cs typeface="Calibri"/>
              </a:rPr>
              <a:t> </a:t>
            </a:r>
            <a:r>
              <a:rPr lang="en-US" sz="3600" b="1" i="1" spc="-85" dirty="0" smtClean="0">
                <a:latin typeface="Calibri"/>
                <a:cs typeface="Calibri"/>
              </a:rPr>
              <a:t>person</a:t>
            </a:r>
            <a:r>
              <a:rPr lang="en-US" sz="3600" spc="-85" dirty="0" smtClean="0">
                <a:latin typeface="Calibri"/>
                <a:cs typeface="Calibri"/>
              </a:rPr>
              <a:t>”.</a:t>
            </a:r>
            <a:endParaRPr lang="en-US" sz="3600" dirty="0" smtClean="0">
              <a:latin typeface="Calibri"/>
              <a:cs typeface="Calibri"/>
            </a:endParaRPr>
          </a:p>
          <a:p>
            <a:pPr marL="355600" marR="14224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600" spc="-5" dirty="0" smtClean="0">
                <a:latin typeface="Calibri"/>
                <a:cs typeface="Calibri"/>
              </a:rPr>
              <a:t>Thus, </a:t>
            </a: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spc="-5" dirty="0" smtClean="0">
                <a:latin typeface="Calibri"/>
                <a:cs typeface="Calibri"/>
              </a:rPr>
              <a:t>negotiable </a:t>
            </a:r>
            <a:r>
              <a:rPr lang="en-US" sz="3600" spc="-10" dirty="0" smtClean="0">
                <a:latin typeface="Calibri"/>
                <a:cs typeface="Calibri"/>
              </a:rPr>
              <a:t>instrument </a:t>
            </a:r>
            <a:r>
              <a:rPr lang="en-US" sz="3600" dirty="0" smtClean="0">
                <a:latin typeface="Calibri"/>
                <a:cs typeface="Calibri"/>
              </a:rPr>
              <a:t>is a </a:t>
            </a:r>
            <a:r>
              <a:rPr lang="en-US" sz="3600" spc="-5" dirty="0" smtClean="0">
                <a:latin typeface="Calibri"/>
                <a:cs typeface="Calibri"/>
              </a:rPr>
              <a:t>document  </a:t>
            </a:r>
            <a:r>
              <a:rPr lang="en-US" sz="3600" dirty="0" smtClean="0">
                <a:latin typeface="Calibri"/>
                <a:cs typeface="Calibri"/>
              </a:rPr>
              <a:t>which </a:t>
            </a:r>
            <a:r>
              <a:rPr lang="en-US" sz="3600" spc="-5" dirty="0" smtClean="0">
                <a:latin typeface="Calibri"/>
                <a:cs typeface="Calibri"/>
              </a:rPr>
              <a:t>entitles </a:t>
            </a: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spc="-15" dirty="0" smtClean="0">
                <a:latin typeface="Calibri"/>
                <a:cs typeface="Calibri"/>
              </a:rPr>
              <a:t>person </a:t>
            </a:r>
            <a:r>
              <a:rPr lang="en-US" sz="3600" spc="-20" dirty="0" smtClean="0">
                <a:latin typeface="Calibri"/>
                <a:cs typeface="Calibri"/>
              </a:rPr>
              <a:t>to </a:t>
            </a: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spc="-5" dirty="0" smtClean="0">
                <a:latin typeface="Calibri"/>
                <a:cs typeface="Calibri"/>
              </a:rPr>
              <a:t>sum </a:t>
            </a:r>
            <a:r>
              <a:rPr lang="en-US" sz="3600" dirty="0" smtClean="0">
                <a:latin typeface="Calibri"/>
                <a:cs typeface="Calibri"/>
              </a:rPr>
              <a:t>of </a:t>
            </a:r>
            <a:r>
              <a:rPr lang="en-US" sz="3600" spc="-5" dirty="0" smtClean="0">
                <a:latin typeface="Calibri"/>
                <a:cs typeface="Calibri"/>
              </a:rPr>
              <a:t>money  </a:t>
            </a:r>
            <a:r>
              <a:rPr lang="en-US" sz="3600" dirty="0" smtClean="0">
                <a:latin typeface="Calibri"/>
                <a:cs typeface="Calibri"/>
              </a:rPr>
              <a:t>and which is </a:t>
            </a:r>
            <a:r>
              <a:rPr lang="en-US" sz="3600" spc="-20" dirty="0" smtClean="0">
                <a:latin typeface="Calibri"/>
                <a:cs typeface="Calibri"/>
              </a:rPr>
              <a:t>transferable </a:t>
            </a:r>
            <a:r>
              <a:rPr lang="en-US" sz="3600" spc="-15" dirty="0" smtClean="0">
                <a:latin typeface="Calibri"/>
                <a:cs typeface="Calibri"/>
              </a:rPr>
              <a:t>from </a:t>
            </a:r>
            <a:r>
              <a:rPr lang="en-US" sz="3600" spc="-5" dirty="0" smtClean="0">
                <a:latin typeface="Calibri"/>
                <a:cs typeface="Calibri"/>
              </a:rPr>
              <a:t>one </a:t>
            </a:r>
            <a:r>
              <a:rPr lang="en-US" sz="3600" spc="-15" dirty="0" smtClean="0">
                <a:latin typeface="Calibri"/>
                <a:cs typeface="Calibri"/>
              </a:rPr>
              <a:t>person </a:t>
            </a:r>
            <a:r>
              <a:rPr lang="en-US" sz="3600" spc="-20" dirty="0" smtClean="0">
                <a:latin typeface="Calibri"/>
                <a:cs typeface="Calibri"/>
              </a:rPr>
              <a:t>to  </a:t>
            </a:r>
            <a:r>
              <a:rPr lang="en-US" sz="3600" spc="-40" dirty="0" smtClean="0">
                <a:latin typeface="Calibri"/>
                <a:cs typeface="Calibri"/>
              </a:rPr>
              <a:t>another</a:t>
            </a:r>
            <a:r>
              <a:rPr lang="en-US" spc="-40" dirty="0" smtClean="0">
                <a:latin typeface="Calibri"/>
                <a:cs typeface="Calibri"/>
              </a:rPr>
              <a:t>.</a:t>
            </a:r>
            <a:endParaRPr lang="en-US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>
            <a:spLocks noGrp="1"/>
          </p:cNvSpPr>
          <p:nvPr>
            <p:ph sz="quarter" idx="1"/>
          </p:nvPr>
        </p:nvSpPr>
        <p:spPr>
          <a:xfrm>
            <a:off x="609600" y="990600"/>
            <a:ext cx="8001000" cy="4876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 smtClean="0"/>
              <a:t>b) Special</a:t>
            </a:r>
            <a:r>
              <a:rPr lang="en-US" sz="3600" b="1" u="sng" spc="-85" dirty="0" smtClean="0"/>
              <a:t> </a:t>
            </a:r>
            <a:r>
              <a:rPr lang="en-US" sz="3600" b="1" u="sng" spc="-10" dirty="0" smtClean="0"/>
              <a:t>Crossing</a:t>
            </a:r>
            <a:r>
              <a:rPr lang="en-US" sz="2800" b="1" spc="-10" dirty="0" smtClean="0"/>
              <a:t>:</a:t>
            </a:r>
          </a:p>
          <a:p>
            <a:pPr>
              <a:buNone/>
            </a:pPr>
            <a:r>
              <a:rPr lang="en-US" sz="2800" spc="-5" dirty="0" smtClean="0">
                <a:latin typeface="Calibri"/>
                <a:cs typeface="Calibri"/>
              </a:rPr>
              <a:t>         </a:t>
            </a:r>
            <a:r>
              <a:rPr lang="en-US" sz="3600" spc="-5" dirty="0" smtClean="0">
                <a:latin typeface="Calibri"/>
                <a:cs typeface="Calibri"/>
              </a:rPr>
              <a:t>Where </a:t>
            </a: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dirty="0" err="1" smtClean="0">
                <a:latin typeface="Calibri"/>
                <a:cs typeface="Calibri"/>
              </a:rPr>
              <a:t>cheque</a:t>
            </a:r>
            <a:r>
              <a:rPr lang="en-US" sz="3600" dirty="0" smtClean="0">
                <a:latin typeface="Calibri"/>
                <a:cs typeface="Calibri"/>
              </a:rPr>
              <a:t> </a:t>
            </a:r>
            <a:r>
              <a:rPr lang="en-US" sz="3600" spc="-15" dirty="0" smtClean="0">
                <a:latin typeface="Calibri"/>
                <a:cs typeface="Calibri"/>
              </a:rPr>
              <a:t>bears </a:t>
            </a:r>
            <a:r>
              <a:rPr lang="en-US" sz="3600" spc="-10" dirty="0" smtClean="0">
                <a:latin typeface="Calibri"/>
                <a:cs typeface="Calibri"/>
              </a:rPr>
              <a:t>across </a:t>
            </a:r>
            <a:r>
              <a:rPr lang="en-US" sz="3600" spc="-5" dirty="0" smtClean="0">
                <a:latin typeface="Calibri"/>
                <a:cs typeface="Calibri"/>
              </a:rPr>
              <a:t>its </a:t>
            </a:r>
            <a:r>
              <a:rPr lang="en-US" sz="3600" spc="-15" dirty="0" smtClean="0">
                <a:latin typeface="Calibri"/>
                <a:cs typeface="Calibri"/>
              </a:rPr>
              <a:t>face </a:t>
            </a:r>
            <a:r>
              <a:rPr lang="en-US" sz="3600" dirty="0" smtClean="0">
                <a:latin typeface="Calibri"/>
                <a:cs typeface="Calibri"/>
              </a:rPr>
              <a:t>in  addition </a:t>
            </a:r>
            <a:r>
              <a:rPr lang="en-US" sz="3600" spc="-5" dirty="0" smtClean="0">
                <a:latin typeface="Calibri"/>
                <a:cs typeface="Calibri"/>
              </a:rPr>
              <a:t>of name of </a:t>
            </a:r>
            <a:r>
              <a:rPr lang="en-US" sz="3600" dirty="0" smtClean="0">
                <a:latin typeface="Calibri"/>
                <a:cs typeface="Calibri"/>
              </a:rPr>
              <a:t>the </a:t>
            </a:r>
            <a:r>
              <a:rPr lang="en-US" sz="3600" spc="-20" dirty="0" smtClean="0">
                <a:latin typeface="Calibri"/>
                <a:cs typeface="Calibri"/>
              </a:rPr>
              <a:t>banker </a:t>
            </a:r>
            <a:r>
              <a:rPr lang="en-US" sz="3600" dirty="0" smtClean="0">
                <a:latin typeface="Calibri"/>
                <a:cs typeface="Calibri"/>
              </a:rPr>
              <a:t>either </a:t>
            </a:r>
            <a:r>
              <a:rPr lang="en-US" sz="3600" spc="-5" dirty="0" smtClean="0">
                <a:latin typeface="Calibri"/>
                <a:cs typeface="Calibri"/>
              </a:rPr>
              <a:t>with or  </a:t>
            </a:r>
            <a:r>
              <a:rPr lang="en-US" sz="3600" dirty="0" smtClean="0">
                <a:latin typeface="Calibri"/>
                <a:cs typeface="Calibri"/>
              </a:rPr>
              <a:t>without the </a:t>
            </a:r>
            <a:r>
              <a:rPr lang="en-US" sz="3600" spc="-15" dirty="0" smtClean="0">
                <a:latin typeface="Calibri"/>
                <a:cs typeface="Calibri"/>
              </a:rPr>
              <a:t>words </a:t>
            </a:r>
            <a:r>
              <a:rPr lang="en-US" sz="3600" dirty="0" smtClean="0">
                <a:latin typeface="Calibri"/>
                <a:cs typeface="Calibri"/>
              </a:rPr>
              <a:t>“not </a:t>
            </a:r>
            <a:r>
              <a:rPr lang="en-US" sz="3600" spc="-30" dirty="0" smtClean="0">
                <a:latin typeface="Calibri"/>
                <a:cs typeface="Calibri"/>
              </a:rPr>
              <a:t>negotiable”, </a:t>
            </a:r>
            <a:r>
              <a:rPr lang="en-US" sz="3600" dirty="0" smtClean="0">
                <a:latin typeface="Calibri"/>
                <a:cs typeface="Calibri"/>
              </a:rPr>
              <a:t>the  </a:t>
            </a:r>
            <a:r>
              <a:rPr lang="en-US" sz="3600" dirty="0" err="1" smtClean="0">
                <a:latin typeface="Calibri"/>
                <a:cs typeface="Calibri"/>
              </a:rPr>
              <a:t>cheque</a:t>
            </a:r>
            <a:r>
              <a:rPr lang="en-US" sz="3600" dirty="0" smtClean="0">
                <a:latin typeface="Calibri"/>
                <a:cs typeface="Calibri"/>
              </a:rPr>
              <a:t> is </a:t>
            </a:r>
            <a:r>
              <a:rPr lang="en-US" sz="3600" spc="-5" dirty="0" smtClean="0">
                <a:latin typeface="Calibri"/>
                <a:cs typeface="Calibri"/>
              </a:rPr>
              <a:t>deemed </a:t>
            </a:r>
            <a:r>
              <a:rPr lang="en-US" sz="3600" spc="-20" dirty="0" smtClean="0">
                <a:latin typeface="Calibri"/>
                <a:cs typeface="Calibri"/>
              </a:rPr>
              <a:t>to </a:t>
            </a:r>
            <a:r>
              <a:rPr lang="en-US" sz="3600" dirty="0" smtClean="0">
                <a:latin typeface="Calibri"/>
                <a:cs typeface="Calibri"/>
              </a:rPr>
              <a:t>be </a:t>
            </a:r>
            <a:r>
              <a:rPr lang="en-US" sz="3600" spc="-10" dirty="0" smtClean="0">
                <a:latin typeface="Calibri"/>
                <a:cs typeface="Calibri"/>
              </a:rPr>
              <a:t>crossed </a:t>
            </a:r>
            <a:r>
              <a:rPr lang="en-US" sz="3600" spc="-25" dirty="0" smtClean="0">
                <a:latin typeface="Calibri"/>
                <a:cs typeface="Calibri"/>
              </a:rPr>
              <a:t>specially.  </a:t>
            </a:r>
            <a:r>
              <a:rPr lang="en-US" sz="3600" dirty="0" smtClean="0">
                <a:latin typeface="Calibri"/>
                <a:cs typeface="Calibri"/>
              </a:rPr>
              <a:t>(Sec.</a:t>
            </a:r>
            <a:r>
              <a:rPr lang="en-US" sz="3600" spc="-5" dirty="0" smtClean="0">
                <a:latin typeface="Calibri"/>
                <a:cs typeface="Calibri"/>
              </a:rPr>
              <a:t> 124)</a:t>
            </a:r>
            <a:endParaRPr lang="en-US" sz="36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28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153400" cy="6019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81000"/>
            <a:ext cx="83820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u="sng" spc="-20" dirty="0" smtClean="0"/>
              <a:t>Characteristics </a:t>
            </a:r>
            <a:r>
              <a:rPr lang="en-US" sz="3200" b="1" u="sng" spc="-5" dirty="0" smtClean="0"/>
              <a:t>of a </a:t>
            </a:r>
            <a:r>
              <a:rPr lang="en-US" sz="3200" b="1" u="sng" spc="-10" dirty="0" smtClean="0"/>
              <a:t>negotiable</a:t>
            </a:r>
          </a:p>
          <a:p>
            <a:pPr>
              <a:buNone/>
            </a:pPr>
            <a:r>
              <a:rPr lang="en-US" sz="3200" b="1" u="sng" spc="-10" dirty="0" smtClean="0"/>
              <a:t>instrument</a:t>
            </a:r>
            <a:r>
              <a:rPr lang="en-US" sz="2800" spc="-10" dirty="0" smtClean="0"/>
              <a:t>:</a:t>
            </a: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b="1" spc="-5" dirty="0" smtClean="0">
                <a:latin typeface="Calibri"/>
                <a:cs typeface="Calibri"/>
              </a:rPr>
              <a:t>Freely </a:t>
            </a:r>
            <a:r>
              <a:rPr lang="en-US" sz="2800" b="1" spc="-30" dirty="0" smtClean="0">
                <a:latin typeface="Calibri"/>
                <a:cs typeface="Calibri"/>
              </a:rPr>
              <a:t>Transferable</a:t>
            </a:r>
            <a:r>
              <a:rPr lang="en-US" sz="2800" spc="-30" dirty="0" smtClean="0">
                <a:latin typeface="Calibri"/>
                <a:cs typeface="Calibri"/>
              </a:rPr>
              <a:t>:- </a:t>
            </a:r>
            <a:r>
              <a:rPr lang="en-US" sz="2800" spc="-5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property in </a:t>
            </a:r>
            <a:r>
              <a:rPr lang="en-US" sz="2800" dirty="0" smtClean="0">
                <a:latin typeface="Calibri"/>
                <a:cs typeface="Calibri"/>
              </a:rPr>
              <a:t>a  </a:t>
            </a:r>
            <a:r>
              <a:rPr lang="en-US" sz="2800" spc="-5" dirty="0" smtClean="0">
                <a:latin typeface="Calibri"/>
                <a:cs typeface="Calibri"/>
              </a:rPr>
              <a:t>negotiable </a:t>
            </a:r>
            <a:r>
              <a:rPr lang="en-US" sz="2800" spc="-10" dirty="0" smtClean="0">
                <a:latin typeface="Calibri"/>
                <a:cs typeface="Calibri"/>
              </a:rPr>
              <a:t>instrument </a:t>
            </a:r>
            <a:r>
              <a:rPr lang="en-US" sz="2800" spc="-5" dirty="0" smtClean="0">
                <a:latin typeface="Calibri"/>
                <a:cs typeface="Calibri"/>
              </a:rPr>
              <a:t>passes </a:t>
            </a:r>
            <a:r>
              <a:rPr lang="en-US" sz="2800" spc="-15" dirty="0" smtClean="0">
                <a:latin typeface="Calibri"/>
                <a:cs typeface="Calibri"/>
              </a:rPr>
              <a:t>from </a:t>
            </a:r>
            <a:r>
              <a:rPr lang="en-US" sz="2800" dirty="0" smtClean="0">
                <a:latin typeface="Calibri"/>
                <a:cs typeface="Calibri"/>
              </a:rPr>
              <a:t>one </a:t>
            </a:r>
            <a:r>
              <a:rPr lang="en-US" sz="2800" spc="-15" dirty="0" smtClean="0">
                <a:latin typeface="Calibri"/>
                <a:cs typeface="Calibri"/>
              </a:rPr>
              <a:t>person  </a:t>
            </a:r>
            <a:r>
              <a:rPr lang="en-US" sz="2800" spc="-20" dirty="0" smtClean="0">
                <a:latin typeface="Calibri"/>
                <a:cs typeface="Calibri"/>
              </a:rPr>
              <a:t>to </a:t>
            </a:r>
            <a:r>
              <a:rPr lang="en-US" sz="2800" dirty="0" smtClean="0">
                <a:latin typeface="Calibri"/>
                <a:cs typeface="Calibri"/>
              </a:rPr>
              <a:t>another </a:t>
            </a:r>
            <a:r>
              <a:rPr lang="en-US" sz="2800" spc="-5" dirty="0" smtClean="0">
                <a:latin typeface="Calibri"/>
                <a:cs typeface="Calibri"/>
              </a:rPr>
              <a:t>by</a:t>
            </a:r>
            <a:r>
              <a:rPr lang="en-US" sz="2800" spc="15" dirty="0" smtClean="0">
                <a:latin typeface="Calibri"/>
                <a:cs typeface="Calibri"/>
              </a:rPr>
              <a:t> </a:t>
            </a:r>
            <a:r>
              <a:rPr lang="en-US" sz="2800" spc="-5" dirty="0" smtClean="0">
                <a:latin typeface="Calibri"/>
                <a:cs typeface="Calibri"/>
              </a:rPr>
              <a:t>delivery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2349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b="1" spc="-10" dirty="0" smtClean="0">
                <a:latin typeface="Calibri"/>
                <a:cs typeface="Calibri"/>
              </a:rPr>
              <a:t>Consideration</a:t>
            </a:r>
            <a:r>
              <a:rPr lang="en-US" sz="2800" spc="-10" dirty="0" smtClean="0">
                <a:latin typeface="Calibri"/>
                <a:cs typeface="Calibri"/>
              </a:rPr>
              <a:t>:- </a:t>
            </a:r>
            <a:r>
              <a:rPr lang="en-US" sz="2800" spc="-25" dirty="0" smtClean="0">
                <a:latin typeface="Calibri"/>
                <a:cs typeface="Calibri"/>
              </a:rPr>
              <a:t>Every </a:t>
            </a:r>
            <a:r>
              <a:rPr lang="en-US" sz="2800" spc="-10" dirty="0" smtClean="0">
                <a:latin typeface="Calibri"/>
                <a:cs typeface="Calibri"/>
              </a:rPr>
              <a:t>negotiable instrument </a:t>
            </a:r>
            <a:r>
              <a:rPr lang="en-US" sz="2800" dirty="0" smtClean="0">
                <a:latin typeface="Calibri"/>
                <a:cs typeface="Calibri"/>
              </a:rPr>
              <a:t>is  </a:t>
            </a:r>
            <a:r>
              <a:rPr lang="en-US" sz="2800" spc="-5" dirty="0" smtClean="0">
                <a:latin typeface="Calibri"/>
                <a:cs typeface="Calibri"/>
              </a:rPr>
              <a:t>presumed </a:t>
            </a:r>
            <a:r>
              <a:rPr lang="en-US" sz="2800" spc="-20" dirty="0" smtClean="0">
                <a:latin typeface="Calibri"/>
                <a:cs typeface="Calibri"/>
              </a:rPr>
              <a:t>to have </a:t>
            </a:r>
            <a:r>
              <a:rPr lang="en-US" sz="2800" spc="-5" dirty="0" smtClean="0">
                <a:latin typeface="Calibri"/>
                <a:cs typeface="Calibri"/>
              </a:rPr>
              <a:t>been </a:t>
            </a:r>
            <a:r>
              <a:rPr lang="en-US" sz="2800" dirty="0" smtClean="0">
                <a:latin typeface="Calibri"/>
                <a:cs typeface="Calibri"/>
              </a:rPr>
              <a:t>made, </a:t>
            </a:r>
            <a:r>
              <a:rPr lang="en-US" sz="2800" spc="-15" dirty="0" smtClean="0">
                <a:latin typeface="Calibri"/>
                <a:cs typeface="Calibri"/>
              </a:rPr>
              <a:t>drawn,  </a:t>
            </a:r>
            <a:r>
              <a:rPr lang="en-US" sz="2800" spc="-5" dirty="0" smtClean="0">
                <a:latin typeface="Calibri"/>
                <a:cs typeface="Calibri"/>
              </a:rPr>
              <a:t>accepted, </a:t>
            </a:r>
            <a:r>
              <a:rPr lang="en-US" sz="2800" spc="-10" dirty="0" smtClean="0">
                <a:latin typeface="Calibri"/>
                <a:cs typeface="Calibri"/>
              </a:rPr>
              <a:t>negotiated </a:t>
            </a:r>
            <a:r>
              <a:rPr lang="en-US" sz="2800" spc="-5" dirty="0" smtClean="0">
                <a:latin typeface="Calibri"/>
                <a:cs typeface="Calibri"/>
              </a:rPr>
              <a:t>or </a:t>
            </a:r>
            <a:r>
              <a:rPr lang="en-US" sz="2800" spc="-20" dirty="0" smtClean="0">
                <a:latin typeface="Calibri"/>
                <a:cs typeface="Calibri"/>
              </a:rPr>
              <a:t>transferred </a:t>
            </a:r>
            <a:r>
              <a:rPr lang="en-US" sz="2800" spc="-30" dirty="0" smtClean="0">
                <a:latin typeface="Calibri"/>
                <a:cs typeface="Calibri"/>
              </a:rPr>
              <a:t>for  </a:t>
            </a:r>
            <a:r>
              <a:rPr lang="en-US" sz="2800" spc="-10" dirty="0" smtClean="0">
                <a:latin typeface="Calibri"/>
                <a:cs typeface="Calibri"/>
              </a:rPr>
              <a:t>consideration.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10604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b="1" spc="-15" dirty="0" smtClean="0">
                <a:latin typeface="Calibri"/>
                <a:cs typeface="Calibri"/>
              </a:rPr>
              <a:t>Date</a:t>
            </a:r>
            <a:r>
              <a:rPr lang="en-US" sz="2800" spc="-15" dirty="0" smtClean="0">
                <a:latin typeface="Calibri"/>
                <a:cs typeface="Calibri"/>
              </a:rPr>
              <a:t>:- </a:t>
            </a:r>
            <a:r>
              <a:rPr lang="en-US" sz="2800" spc="-25" dirty="0" smtClean="0">
                <a:latin typeface="Calibri"/>
                <a:cs typeface="Calibri"/>
              </a:rPr>
              <a:t>Every </a:t>
            </a:r>
            <a:r>
              <a:rPr lang="en-US" sz="2800" spc="-5" dirty="0" smtClean="0">
                <a:latin typeface="Calibri"/>
                <a:cs typeface="Calibri"/>
              </a:rPr>
              <a:t>negotiable </a:t>
            </a:r>
            <a:r>
              <a:rPr lang="en-US" sz="2800" spc="-10" dirty="0" smtClean="0">
                <a:latin typeface="Calibri"/>
                <a:cs typeface="Calibri"/>
              </a:rPr>
              <a:t>instrument </a:t>
            </a:r>
            <a:r>
              <a:rPr lang="en-US" sz="2800" spc="-5" dirty="0" smtClean="0">
                <a:latin typeface="Calibri"/>
                <a:cs typeface="Calibri"/>
              </a:rPr>
              <a:t>bearing  </a:t>
            </a:r>
            <a:r>
              <a:rPr lang="en-US" sz="2800" spc="-20" dirty="0" smtClean="0">
                <a:latin typeface="Calibri"/>
                <a:cs typeface="Calibri"/>
              </a:rPr>
              <a:t>date </a:t>
            </a:r>
            <a:r>
              <a:rPr lang="en-US" sz="2800" dirty="0" smtClean="0">
                <a:latin typeface="Calibri"/>
                <a:cs typeface="Calibri"/>
              </a:rPr>
              <a:t>is </a:t>
            </a:r>
            <a:r>
              <a:rPr lang="en-US" sz="2800" spc="-5" dirty="0" smtClean="0">
                <a:latin typeface="Calibri"/>
                <a:cs typeface="Calibri"/>
              </a:rPr>
              <a:t>presumed </a:t>
            </a:r>
            <a:r>
              <a:rPr lang="en-US" sz="2800" spc="-20" dirty="0" smtClean="0">
                <a:latin typeface="Calibri"/>
                <a:cs typeface="Calibri"/>
              </a:rPr>
              <a:t>to have </a:t>
            </a:r>
            <a:r>
              <a:rPr lang="en-US" sz="2800" spc="-5" dirty="0" smtClean="0">
                <a:latin typeface="Calibri"/>
                <a:cs typeface="Calibri"/>
              </a:rPr>
              <a:t>been </a:t>
            </a:r>
            <a:r>
              <a:rPr lang="en-US" sz="2800" spc="-15" dirty="0" smtClean="0">
                <a:latin typeface="Calibri"/>
                <a:cs typeface="Calibri"/>
              </a:rPr>
              <a:t>drawn </a:t>
            </a:r>
            <a:r>
              <a:rPr lang="en-US" sz="2800" spc="-5" dirty="0" smtClean="0">
                <a:latin typeface="Calibri"/>
                <a:cs typeface="Calibri"/>
              </a:rPr>
              <a:t>on such  </a:t>
            </a:r>
            <a:r>
              <a:rPr lang="en-US" sz="2800" spc="-15" dirty="0" smtClean="0">
                <a:latin typeface="Calibri"/>
                <a:cs typeface="Calibri"/>
              </a:rPr>
              <a:t>date.</a:t>
            </a:r>
            <a:endParaRPr lang="en-US" sz="2800" dirty="0" smtClean="0">
              <a:latin typeface="Calibri"/>
              <a:cs typeface="Calibri"/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spc="-15" dirty="0" smtClean="0">
                <a:latin typeface="Calibri"/>
                <a:cs typeface="Calibri"/>
              </a:rPr>
              <a:t>  Recovery</a:t>
            </a:r>
            <a:r>
              <a:rPr lang="en-US" sz="2800" spc="-15" dirty="0" smtClean="0">
                <a:latin typeface="Calibri"/>
                <a:cs typeface="Calibri"/>
              </a:rPr>
              <a:t>:- </a:t>
            </a:r>
            <a:r>
              <a:rPr lang="en-US" sz="2800" spc="-5" dirty="0" smtClean="0">
                <a:latin typeface="Calibri"/>
                <a:cs typeface="Calibri"/>
              </a:rPr>
              <a:t>The holder in due </a:t>
            </a:r>
            <a:r>
              <a:rPr lang="en-US" sz="2800" spc="-15" dirty="0" smtClean="0">
                <a:latin typeface="Calibri"/>
                <a:cs typeface="Calibri"/>
              </a:rPr>
              <a:t>course </a:t>
            </a:r>
            <a:r>
              <a:rPr lang="en-US" sz="2800" spc="-10" dirty="0" smtClean="0">
                <a:latin typeface="Calibri"/>
                <a:cs typeface="Calibri"/>
              </a:rPr>
              <a:t>can </a:t>
            </a:r>
            <a:r>
              <a:rPr lang="en-US" sz="2800" spc="-5" dirty="0" smtClean="0">
                <a:latin typeface="Calibri"/>
                <a:cs typeface="Calibri"/>
              </a:rPr>
              <a:t>sue  upon </a:t>
            </a:r>
            <a:r>
              <a:rPr lang="en-US" sz="2800" dirty="0" smtClean="0">
                <a:latin typeface="Calibri"/>
                <a:cs typeface="Calibri"/>
              </a:rPr>
              <a:t>a </a:t>
            </a:r>
            <a:r>
              <a:rPr lang="en-US" sz="2800" spc="-5" dirty="0" smtClean="0">
                <a:latin typeface="Calibri"/>
                <a:cs typeface="Calibri"/>
              </a:rPr>
              <a:t>negotiable </a:t>
            </a:r>
            <a:r>
              <a:rPr lang="en-US" sz="2800" spc="-10" dirty="0" smtClean="0">
                <a:latin typeface="Calibri"/>
                <a:cs typeface="Calibri"/>
              </a:rPr>
              <a:t>instrument </a:t>
            </a:r>
            <a:r>
              <a:rPr lang="en-US" sz="2800" dirty="0" smtClean="0">
                <a:latin typeface="Calibri"/>
                <a:cs typeface="Calibri"/>
              </a:rPr>
              <a:t>in </a:t>
            </a:r>
            <a:r>
              <a:rPr lang="en-US" sz="2800" spc="-5" dirty="0" smtClean="0">
                <a:latin typeface="Calibri"/>
                <a:cs typeface="Calibri"/>
              </a:rPr>
              <a:t>his own  name </a:t>
            </a:r>
            <a:r>
              <a:rPr lang="en-US" sz="2800" spc="-25" dirty="0" smtClean="0">
                <a:latin typeface="Calibri"/>
                <a:cs typeface="Calibri"/>
              </a:rPr>
              <a:t>for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recovery </a:t>
            </a:r>
            <a:r>
              <a:rPr lang="en-US" sz="2800" dirty="0" smtClean="0">
                <a:latin typeface="Calibri"/>
                <a:cs typeface="Calibri"/>
              </a:rPr>
              <a:t>of the</a:t>
            </a:r>
            <a:r>
              <a:rPr lang="en-US" sz="2800" spc="-15" dirty="0" smtClean="0">
                <a:latin typeface="Calibri"/>
                <a:cs typeface="Calibri"/>
              </a:rPr>
              <a:t> </a:t>
            </a:r>
            <a:r>
              <a:rPr lang="en-US" sz="2800" spc="-5" dirty="0" smtClean="0">
                <a:latin typeface="Calibri"/>
                <a:cs typeface="Calibri"/>
              </a:rPr>
              <a:t>amount.</a:t>
            </a:r>
            <a:endParaRPr lang="en-US" sz="28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8382000" cy="5943600"/>
          </a:xfrm>
        </p:spPr>
        <p:txBody>
          <a:bodyPr>
            <a:norm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b="1" spc="-5" dirty="0" smtClean="0">
                <a:latin typeface="Calibri"/>
                <a:cs typeface="Calibri"/>
              </a:rPr>
              <a:t> Time </a:t>
            </a:r>
            <a:r>
              <a:rPr lang="en-US" sz="3200" b="1" dirty="0" smtClean="0">
                <a:latin typeface="Calibri"/>
                <a:cs typeface="Calibri"/>
              </a:rPr>
              <a:t>of </a:t>
            </a:r>
            <a:r>
              <a:rPr lang="en-US" sz="3200" b="1" spc="-5" dirty="0" smtClean="0">
                <a:latin typeface="Calibri"/>
                <a:cs typeface="Calibri"/>
              </a:rPr>
              <a:t>acceptance</a:t>
            </a:r>
            <a:r>
              <a:rPr lang="en-US" sz="3200" spc="-5" dirty="0" smtClean="0">
                <a:latin typeface="Calibri"/>
                <a:cs typeface="Calibri"/>
              </a:rPr>
              <a:t>:- </a:t>
            </a:r>
            <a:r>
              <a:rPr lang="en-US" sz="3200" dirty="0" smtClean="0">
                <a:latin typeface="Calibri"/>
                <a:cs typeface="Calibri"/>
              </a:rPr>
              <a:t>When a </a:t>
            </a:r>
            <a:r>
              <a:rPr lang="en-US" sz="3200" spc="-5" dirty="0" smtClean="0">
                <a:latin typeface="Calibri"/>
                <a:cs typeface="Calibri"/>
              </a:rPr>
              <a:t>bill of </a:t>
            </a:r>
            <a:r>
              <a:rPr lang="en-US" sz="3200" spc="-20" dirty="0" smtClean="0">
                <a:latin typeface="Calibri"/>
                <a:cs typeface="Calibri"/>
              </a:rPr>
              <a:t>exchange  </a:t>
            </a:r>
            <a:r>
              <a:rPr lang="en-US" sz="3200" spc="-5" dirty="0" smtClean="0">
                <a:latin typeface="Calibri"/>
                <a:cs typeface="Calibri"/>
              </a:rPr>
              <a:t>has </a:t>
            </a:r>
            <a:r>
              <a:rPr lang="en-US" sz="3200" dirty="0" smtClean="0">
                <a:latin typeface="Calibri"/>
                <a:cs typeface="Calibri"/>
              </a:rPr>
              <a:t>been </a:t>
            </a:r>
            <a:r>
              <a:rPr lang="en-US" sz="3200" spc="-5" dirty="0" smtClean="0">
                <a:latin typeface="Calibri"/>
                <a:cs typeface="Calibri"/>
              </a:rPr>
              <a:t>accepted </a:t>
            </a:r>
            <a:r>
              <a:rPr lang="en-US" sz="3200" dirty="0" smtClean="0">
                <a:latin typeface="Calibri"/>
                <a:cs typeface="Calibri"/>
              </a:rPr>
              <a:t>it is </a:t>
            </a:r>
            <a:r>
              <a:rPr lang="en-US" sz="3200" spc="-5" dirty="0" smtClean="0">
                <a:latin typeface="Calibri"/>
                <a:cs typeface="Calibri"/>
              </a:rPr>
              <a:t>presumed that </a:t>
            </a:r>
            <a:r>
              <a:rPr lang="en-US" sz="3200" dirty="0" smtClean="0">
                <a:latin typeface="Calibri"/>
                <a:cs typeface="Calibri"/>
              </a:rPr>
              <a:t>it </a:t>
            </a:r>
            <a:r>
              <a:rPr lang="en-US" sz="3200" spc="-10" dirty="0" smtClean="0">
                <a:latin typeface="Calibri"/>
                <a:cs typeface="Calibri"/>
              </a:rPr>
              <a:t>was  </a:t>
            </a:r>
            <a:r>
              <a:rPr lang="en-US" sz="3200" spc="-5" dirty="0" smtClean="0">
                <a:latin typeface="Calibri"/>
                <a:cs typeface="Calibri"/>
              </a:rPr>
              <a:t>accepted within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5" dirty="0" smtClean="0">
                <a:latin typeface="Calibri"/>
                <a:cs typeface="Calibri"/>
              </a:rPr>
              <a:t>reasonable time </a:t>
            </a:r>
            <a:r>
              <a:rPr lang="en-US" sz="3200" dirty="0" smtClean="0">
                <a:latin typeface="Calibri"/>
                <a:cs typeface="Calibri"/>
              </a:rPr>
              <a:t>of </a:t>
            </a:r>
            <a:r>
              <a:rPr lang="en-US" sz="3200" spc="-5" dirty="0" smtClean="0">
                <a:latin typeface="Calibri"/>
                <a:cs typeface="Calibri"/>
              </a:rPr>
              <a:t>its </a:t>
            </a:r>
            <a:r>
              <a:rPr lang="en-US" sz="3200" spc="-15" dirty="0" smtClean="0">
                <a:latin typeface="Calibri"/>
                <a:cs typeface="Calibri"/>
              </a:rPr>
              <a:t>date  </a:t>
            </a:r>
            <a:r>
              <a:rPr lang="en-US" sz="3200" dirty="0" smtClean="0">
                <a:latin typeface="Calibri"/>
                <a:cs typeface="Calibri"/>
              </a:rPr>
              <a:t>and </a:t>
            </a:r>
            <a:r>
              <a:rPr lang="en-US" sz="3200" spc="-25" dirty="0" smtClean="0">
                <a:latin typeface="Calibri"/>
                <a:cs typeface="Calibri"/>
              </a:rPr>
              <a:t>before </a:t>
            </a:r>
            <a:r>
              <a:rPr lang="en-US" sz="3200" dirty="0" smtClean="0">
                <a:latin typeface="Calibri"/>
                <a:cs typeface="Calibri"/>
              </a:rPr>
              <a:t>its</a:t>
            </a:r>
            <a:r>
              <a:rPr lang="en-US" sz="3200" spc="15" dirty="0" smtClean="0">
                <a:latin typeface="Calibri"/>
                <a:cs typeface="Calibri"/>
              </a:rPr>
              <a:t> </a:t>
            </a:r>
            <a:r>
              <a:rPr lang="en-US" sz="3200" spc="-25" dirty="0" smtClean="0">
                <a:latin typeface="Calibri"/>
                <a:cs typeface="Calibri"/>
              </a:rPr>
              <a:t>maturity.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42481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b="1" spc="-5" dirty="0" smtClean="0">
                <a:latin typeface="Calibri"/>
                <a:cs typeface="Calibri"/>
              </a:rPr>
              <a:t>Time </a:t>
            </a:r>
            <a:r>
              <a:rPr lang="en-US" sz="3200" b="1" dirty="0" smtClean="0">
                <a:latin typeface="Calibri"/>
                <a:cs typeface="Calibri"/>
              </a:rPr>
              <a:t>of </a:t>
            </a:r>
            <a:r>
              <a:rPr lang="en-US" sz="3200" b="1" spc="-35" dirty="0" smtClean="0">
                <a:latin typeface="Calibri"/>
                <a:cs typeface="Calibri"/>
              </a:rPr>
              <a:t>Transfer</a:t>
            </a:r>
            <a:r>
              <a:rPr lang="en-US" sz="3200" spc="-35" dirty="0" smtClean="0">
                <a:latin typeface="Calibri"/>
                <a:cs typeface="Calibri"/>
              </a:rPr>
              <a:t>:- </a:t>
            </a:r>
            <a:r>
              <a:rPr lang="en-US" sz="3200" spc="-25" dirty="0" smtClean="0">
                <a:latin typeface="Calibri"/>
                <a:cs typeface="Calibri"/>
              </a:rPr>
              <a:t>Every transfer </a:t>
            </a:r>
            <a:r>
              <a:rPr lang="en-US" sz="3200" spc="-5" dirty="0" smtClean="0">
                <a:latin typeface="Calibri"/>
                <a:cs typeface="Calibri"/>
              </a:rPr>
              <a:t>of </a:t>
            </a:r>
            <a:r>
              <a:rPr lang="en-US" sz="3200" dirty="0" smtClean="0">
                <a:latin typeface="Calibri"/>
                <a:cs typeface="Calibri"/>
              </a:rPr>
              <a:t>a  </a:t>
            </a:r>
            <a:r>
              <a:rPr lang="en-US" sz="3200" spc="-5" dirty="0" smtClean="0">
                <a:latin typeface="Calibri"/>
                <a:cs typeface="Calibri"/>
              </a:rPr>
              <a:t>negotiable </a:t>
            </a:r>
            <a:r>
              <a:rPr lang="en-US" sz="3200" spc="-10" dirty="0" smtClean="0">
                <a:latin typeface="Calibri"/>
                <a:cs typeface="Calibri"/>
              </a:rPr>
              <a:t>instrument </a:t>
            </a:r>
            <a:r>
              <a:rPr lang="en-US" sz="3200" dirty="0" smtClean="0">
                <a:latin typeface="Calibri"/>
                <a:cs typeface="Calibri"/>
              </a:rPr>
              <a:t>is </a:t>
            </a:r>
            <a:r>
              <a:rPr lang="en-US" sz="3200" spc="-5" dirty="0" smtClean="0">
                <a:latin typeface="Calibri"/>
                <a:cs typeface="Calibri"/>
              </a:rPr>
              <a:t>presumed </a:t>
            </a:r>
            <a:r>
              <a:rPr lang="en-US" sz="3200" spc="-20" dirty="0" smtClean="0">
                <a:latin typeface="Calibri"/>
                <a:cs typeface="Calibri"/>
              </a:rPr>
              <a:t>to have  </a:t>
            </a:r>
            <a:r>
              <a:rPr lang="en-US" sz="3200" spc="-5" dirty="0" smtClean="0">
                <a:latin typeface="Calibri"/>
                <a:cs typeface="Calibri"/>
              </a:rPr>
              <a:t>been </a:t>
            </a:r>
            <a:r>
              <a:rPr lang="en-US" sz="3200" dirty="0" smtClean="0">
                <a:latin typeface="Calibri"/>
                <a:cs typeface="Calibri"/>
              </a:rPr>
              <a:t>made </a:t>
            </a:r>
            <a:r>
              <a:rPr lang="en-US" sz="3200" spc="-25" dirty="0" smtClean="0">
                <a:latin typeface="Calibri"/>
                <a:cs typeface="Calibri"/>
              </a:rPr>
              <a:t>before </a:t>
            </a:r>
            <a:r>
              <a:rPr lang="en-US" sz="3200" dirty="0" smtClean="0">
                <a:latin typeface="Calibri"/>
                <a:cs typeface="Calibri"/>
              </a:rPr>
              <a:t>its</a:t>
            </a:r>
            <a:r>
              <a:rPr lang="en-US" sz="3200" spc="25" dirty="0" smtClean="0">
                <a:latin typeface="Calibri"/>
                <a:cs typeface="Calibri"/>
              </a:rPr>
              <a:t> </a:t>
            </a:r>
            <a:r>
              <a:rPr lang="en-US" sz="3200" spc="-30" dirty="0" smtClean="0">
                <a:latin typeface="Calibri"/>
                <a:cs typeface="Calibri"/>
              </a:rPr>
              <a:t>maturity.</a:t>
            </a:r>
            <a:endParaRPr lang="en-US" sz="3200" dirty="0" smtClean="0">
              <a:latin typeface="Calibri"/>
              <a:cs typeface="Calibri"/>
            </a:endParaRP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7200"/>
            <a:ext cx="8458200" cy="6019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b="1" spc="-25" dirty="0" smtClean="0"/>
              <a:t>Types </a:t>
            </a:r>
            <a:r>
              <a:rPr lang="en-US" sz="3200" b="1" dirty="0" smtClean="0"/>
              <a:t>of </a:t>
            </a:r>
            <a:r>
              <a:rPr lang="en-US" sz="3200" b="1" spc="-10" dirty="0" smtClean="0"/>
              <a:t>Negotiable</a:t>
            </a:r>
            <a:r>
              <a:rPr lang="en-US" sz="3200" b="1" spc="-25" dirty="0" smtClean="0"/>
              <a:t> </a:t>
            </a:r>
            <a:r>
              <a:rPr lang="en-US" sz="3200" b="1" spc="-10" dirty="0" smtClean="0"/>
              <a:t> Instrument</a:t>
            </a:r>
          </a:p>
          <a:p>
            <a:pPr>
              <a:buNone/>
            </a:pPr>
            <a:endParaRPr lang="en-US" sz="3200" spc="-10" dirty="0" smtClean="0"/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 pitchFamily="2" charset="2"/>
              <a:buChar char="v"/>
              <a:tabLst>
                <a:tab pos="354965" algn="l"/>
                <a:tab pos="355600" algn="l"/>
              </a:tabLst>
            </a:pPr>
            <a:r>
              <a:rPr lang="en-US" sz="3200" spc="-10" dirty="0" smtClean="0">
                <a:latin typeface="Calibri"/>
                <a:cs typeface="Calibri"/>
              </a:rPr>
              <a:t>There </a:t>
            </a:r>
            <a:r>
              <a:rPr lang="en-US" sz="3200" spc="-15" dirty="0" smtClean="0">
                <a:latin typeface="Calibri"/>
                <a:cs typeface="Calibri"/>
              </a:rPr>
              <a:t>are </a:t>
            </a:r>
            <a:r>
              <a:rPr lang="en-US" sz="3200" spc="-10" dirty="0" smtClean="0">
                <a:latin typeface="Calibri"/>
                <a:cs typeface="Calibri"/>
              </a:rPr>
              <a:t>three </a:t>
            </a:r>
            <a:r>
              <a:rPr lang="en-US" sz="3200" dirty="0" smtClean="0">
                <a:latin typeface="Calibri"/>
                <a:cs typeface="Calibri"/>
              </a:rPr>
              <a:t>types of </a:t>
            </a:r>
            <a:r>
              <a:rPr lang="en-US" sz="3200" spc="-5" dirty="0" smtClean="0">
                <a:latin typeface="Calibri"/>
                <a:cs typeface="Calibri"/>
              </a:rPr>
              <a:t>negotiable  instruments </a:t>
            </a:r>
            <a:r>
              <a:rPr lang="en-US" sz="3200" dirty="0" smtClean="0">
                <a:latin typeface="Calibri"/>
                <a:cs typeface="Calibri"/>
              </a:rPr>
              <a:t>&amp; these</a:t>
            </a:r>
            <a:r>
              <a:rPr lang="en-US" sz="3200" spc="10" dirty="0" smtClean="0"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are:</a:t>
            </a:r>
            <a:endParaRPr lang="en-US" sz="3200" dirty="0" smtClean="0">
              <a:latin typeface="Calibri"/>
              <a:cs typeface="Calibri"/>
            </a:endParaRPr>
          </a:p>
          <a:p>
            <a:pPr marL="423545" indent="-411480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424180" algn="l"/>
              </a:tabLst>
            </a:pPr>
            <a:r>
              <a:rPr lang="en-US" sz="3200" spc="-10" dirty="0" smtClean="0">
                <a:latin typeface="Calibri"/>
                <a:cs typeface="Calibri"/>
              </a:rPr>
              <a:t>Promissory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Note</a:t>
            </a:r>
            <a:endParaRPr lang="en-US" sz="3200" dirty="0" smtClean="0">
              <a:latin typeface="Calibri"/>
              <a:cs typeface="Calibri"/>
            </a:endParaRPr>
          </a:p>
          <a:p>
            <a:pPr marL="441325" indent="-429259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441959" algn="l"/>
              </a:tabLst>
            </a:pPr>
            <a:r>
              <a:rPr lang="en-US" sz="3200" spc="-5" dirty="0" smtClean="0">
                <a:latin typeface="Calibri"/>
                <a:cs typeface="Calibri"/>
              </a:rPr>
              <a:t>Bill </a:t>
            </a:r>
            <a:r>
              <a:rPr lang="en-US" sz="3200" dirty="0" smtClean="0">
                <a:latin typeface="Calibri"/>
                <a:cs typeface="Calibri"/>
              </a:rPr>
              <a:t>of</a:t>
            </a:r>
            <a:r>
              <a:rPr lang="en-US" sz="3200" spc="5" dirty="0" smtClean="0">
                <a:latin typeface="Calibri"/>
                <a:cs typeface="Calibri"/>
              </a:rPr>
              <a:t> </a:t>
            </a:r>
            <a:r>
              <a:rPr lang="en-US" sz="3200" spc="-15" dirty="0" smtClean="0">
                <a:latin typeface="Calibri"/>
                <a:cs typeface="Calibri"/>
              </a:rPr>
              <a:t>Exchange</a:t>
            </a:r>
            <a:endParaRPr lang="en-US" sz="3200" dirty="0" smtClean="0">
              <a:latin typeface="Calibri"/>
              <a:cs typeface="Calibri"/>
            </a:endParaRPr>
          </a:p>
          <a:p>
            <a:pPr marL="399415" indent="-387350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400050" algn="l"/>
              </a:tabLst>
            </a:pPr>
            <a:r>
              <a:rPr lang="en-US" sz="3200" spc="-5" dirty="0" smtClean="0">
                <a:latin typeface="Calibri"/>
                <a:cs typeface="Calibri"/>
              </a:rPr>
              <a:t>Cheque</a:t>
            </a:r>
            <a:endParaRPr lang="en-US" sz="32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458200" cy="616915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3600" b="1" spc="-10" dirty="0" smtClean="0"/>
              <a:t>Promissory</a:t>
            </a:r>
            <a:r>
              <a:rPr lang="en-US" sz="3600" b="1" spc="-35" dirty="0" smtClean="0"/>
              <a:t> </a:t>
            </a:r>
            <a:r>
              <a:rPr lang="en-US" sz="3600" b="1" spc="-20" dirty="0" smtClean="0"/>
              <a:t>Note</a:t>
            </a:r>
          </a:p>
          <a:p>
            <a:pPr marL="355600" marR="1701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spc="-10" dirty="0" smtClean="0">
                <a:latin typeface="Calibri"/>
                <a:cs typeface="Calibri"/>
              </a:rPr>
              <a:t>promissory </a:t>
            </a:r>
            <a:r>
              <a:rPr lang="en-US" sz="3600" spc="-15" dirty="0" smtClean="0">
                <a:latin typeface="Calibri"/>
                <a:cs typeface="Calibri"/>
              </a:rPr>
              <a:t>note </a:t>
            </a:r>
            <a:r>
              <a:rPr lang="en-US" sz="3600" dirty="0" smtClean="0">
                <a:latin typeface="Calibri"/>
                <a:cs typeface="Calibri"/>
              </a:rPr>
              <a:t>is an </a:t>
            </a:r>
            <a:r>
              <a:rPr lang="en-US" sz="3600" b="1" i="1" u="sng" spc="-10" dirty="0" smtClean="0">
                <a:latin typeface="Calibri"/>
                <a:cs typeface="Calibri"/>
              </a:rPr>
              <a:t>instrument </a:t>
            </a:r>
            <a:r>
              <a:rPr lang="en-US" sz="3600" b="1" i="1" u="sng" dirty="0" smtClean="0">
                <a:latin typeface="Calibri"/>
                <a:cs typeface="Calibri"/>
              </a:rPr>
              <a:t>in </a:t>
            </a:r>
            <a:r>
              <a:rPr lang="en-US" sz="3600" b="1" i="1" u="sng" spc="-5" dirty="0" smtClean="0">
                <a:latin typeface="Calibri"/>
                <a:cs typeface="Calibri"/>
              </a:rPr>
              <a:t>writing  </a:t>
            </a:r>
            <a:r>
              <a:rPr lang="en-US" sz="3600" spc="-5" dirty="0" smtClean="0">
                <a:latin typeface="Calibri"/>
                <a:cs typeface="Calibri"/>
              </a:rPr>
              <a:t>(not being </a:t>
            </a: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spc="-5" dirty="0" smtClean="0">
                <a:latin typeface="Calibri"/>
                <a:cs typeface="Calibri"/>
              </a:rPr>
              <a:t>bank </a:t>
            </a:r>
            <a:r>
              <a:rPr lang="en-US" sz="3600" spc="-10" dirty="0" smtClean="0">
                <a:latin typeface="Calibri"/>
                <a:cs typeface="Calibri"/>
              </a:rPr>
              <a:t>note </a:t>
            </a:r>
            <a:r>
              <a:rPr lang="en-US" sz="3600" spc="-5" dirty="0" smtClean="0">
                <a:latin typeface="Calibri"/>
                <a:cs typeface="Calibri"/>
              </a:rPr>
              <a:t>or </a:t>
            </a: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spc="-5" dirty="0" smtClean="0">
                <a:latin typeface="Calibri"/>
                <a:cs typeface="Calibri"/>
              </a:rPr>
              <a:t>currency </a:t>
            </a:r>
            <a:r>
              <a:rPr lang="en-US" sz="3600" spc="-10" dirty="0" smtClean="0">
                <a:latin typeface="Calibri"/>
                <a:cs typeface="Calibri"/>
              </a:rPr>
              <a:t>note)  containing </a:t>
            </a:r>
            <a:r>
              <a:rPr lang="en-US" sz="3600" dirty="0" smtClean="0">
                <a:latin typeface="Calibri"/>
                <a:cs typeface="Calibri"/>
              </a:rPr>
              <a:t>an </a:t>
            </a:r>
            <a:r>
              <a:rPr lang="en-US" sz="3600" b="1" i="1" u="sng" spc="-5" dirty="0" smtClean="0">
                <a:latin typeface="Calibri"/>
                <a:cs typeface="Calibri"/>
              </a:rPr>
              <a:t>unconditional </a:t>
            </a:r>
            <a:r>
              <a:rPr lang="en-US" sz="3600" b="1" i="1" u="sng" spc="-10" dirty="0" smtClean="0">
                <a:latin typeface="Calibri"/>
                <a:cs typeface="Calibri"/>
              </a:rPr>
              <a:t>undertaking  </a:t>
            </a:r>
            <a:r>
              <a:rPr lang="en-US" sz="3600" spc="-5" dirty="0" smtClean="0">
                <a:latin typeface="Calibri"/>
                <a:cs typeface="Calibri"/>
              </a:rPr>
              <a:t>signed </a:t>
            </a:r>
            <a:r>
              <a:rPr lang="en-US" sz="3600" spc="-10" dirty="0" smtClean="0">
                <a:latin typeface="Calibri"/>
                <a:cs typeface="Calibri"/>
              </a:rPr>
              <a:t>by </a:t>
            </a:r>
            <a:r>
              <a:rPr lang="en-US" sz="3600" dirty="0" smtClean="0">
                <a:latin typeface="Calibri"/>
                <a:cs typeface="Calibri"/>
              </a:rPr>
              <a:t>the </a:t>
            </a:r>
            <a:r>
              <a:rPr lang="en-US" sz="3600" spc="-20" dirty="0" smtClean="0">
                <a:latin typeface="Calibri"/>
                <a:cs typeface="Calibri"/>
              </a:rPr>
              <a:t>maker to pay </a:t>
            </a:r>
            <a:r>
              <a:rPr lang="en-US" sz="3600" b="1" i="1" dirty="0" smtClean="0">
                <a:latin typeface="Calibri"/>
                <a:cs typeface="Calibri"/>
              </a:rPr>
              <a:t>a </a:t>
            </a:r>
            <a:r>
              <a:rPr lang="en-US" sz="3600" b="1" i="1" spc="-5" dirty="0" smtClean="0">
                <a:latin typeface="Calibri"/>
                <a:cs typeface="Calibri"/>
              </a:rPr>
              <a:t>certain sum of  money</a:t>
            </a:r>
            <a:r>
              <a:rPr lang="en-US" sz="3600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spc="-5" dirty="0" smtClean="0">
                <a:latin typeface="Calibri"/>
                <a:cs typeface="Calibri"/>
              </a:rPr>
              <a:t>only </a:t>
            </a:r>
            <a:r>
              <a:rPr lang="en-US" sz="3600" spc="-20" dirty="0" smtClean="0">
                <a:latin typeface="Calibri"/>
                <a:cs typeface="Calibri"/>
              </a:rPr>
              <a:t>to </a:t>
            </a:r>
            <a:r>
              <a:rPr lang="en-US" sz="3600" spc="-5" dirty="0" smtClean="0">
                <a:latin typeface="Calibri"/>
                <a:cs typeface="Calibri"/>
              </a:rPr>
              <a:t>or </a:t>
            </a:r>
            <a:r>
              <a:rPr lang="en-US" sz="3600" spc="-25" dirty="0" smtClean="0">
                <a:latin typeface="Calibri"/>
                <a:cs typeface="Calibri"/>
              </a:rPr>
              <a:t>to </a:t>
            </a:r>
            <a:r>
              <a:rPr lang="en-US" sz="3600" dirty="0" smtClean="0">
                <a:latin typeface="Calibri"/>
                <a:cs typeface="Calibri"/>
              </a:rPr>
              <a:t>the </a:t>
            </a:r>
            <a:r>
              <a:rPr lang="en-US" sz="3600" spc="-15" dirty="0" smtClean="0">
                <a:latin typeface="Calibri"/>
                <a:cs typeface="Calibri"/>
              </a:rPr>
              <a:t>order </a:t>
            </a:r>
            <a:r>
              <a:rPr lang="en-US" sz="3600" spc="-5" dirty="0" smtClean="0">
                <a:latin typeface="Calibri"/>
                <a:cs typeface="Calibri"/>
              </a:rPr>
              <a:t>of </a:t>
            </a:r>
            <a:r>
              <a:rPr lang="en-US" sz="3600" dirty="0" smtClean="0">
                <a:latin typeface="Calibri"/>
                <a:cs typeface="Calibri"/>
              </a:rPr>
              <a:t>a </a:t>
            </a:r>
            <a:r>
              <a:rPr lang="en-US" sz="3600" spc="-5" dirty="0" smtClean="0">
                <a:latin typeface="Calibri"/>
                <a:cs typeface="Calibri"/>
              </a:rPr>
              <a:t>certain  </a:t>
            </a:r>
            <a:r>
              <a:rPr lang="en-US" sz="3600" spc="-15" dirty="0" smtClean="0">
                <a:latin typeface="Calibri"/>
                <a:cs typeface="Calibri"/>
              </a:rPr>
              <a:t>person </a:t>
            </a:r>
            <a:r>
              <a:rPr lang="en-US" sz="3600" spc="5" dirty="0" smtClean="0">
                <a:latin typeface="Calibri"/>
                <a:cs typeface="Calibri"/>
              </a:rPr>
              <a:t>or </a:t>
            </a:r>
            <a:r>
              <a:rPr lang="en-US" sz="3600" spc="-20" dirty="0" smtClean="0">
                <a:latin typeface="Calibri"/>
                <a:cs typeface="Calibri"/>
              </a:rPr>
              <a:t>to </a:t>
            </a:r>
            <a:r>
              <a:rPr lang="en-US" sz="3600" dirty="0" smtClean="0">
                <a:latin typeface="Calibri"/>
                <a:cs typeface="Calibri"/>
              </a:rPr>
              <a:t>the </a:t>
            </a:r>
            <a:r>
              <a:rPr lang="en-US" sz="3600" spc="-10" dirty="0" smtClean="0">
                <a:latin typeface="Calibri"/>
                <a:cs typeface="Calibri"/>
              </a:rPr>
              <a:t>bearer </a:t>
            </a:r>
            <a:r>
              <a:rPr lang="en-US" sz="3600" dirty="0" smtClean="0">
                <a:latin typeface="Calibri"/>
                <a:cs typeface="Calibri"/>
              </a:rPr>
              <a:t>of the </a:t>
            </a:r>
            <a:r>
              <a:rPr lang="en-US" sz="3600" spc="-5" dirty="0" smtClean="0">
                <a:latin typeface="Calibri"/>
                <a:cs typeface="Calibri"/>
              </a:rPr>
              <a:t>instrument.  </a:t>
            </a:r>
            <a:r>
              <a:rPr lang="en-US" sz="3600" dirty="0" smtClean="0">
                <a:latin typeface="Calibri"/>
                <a:cs typeface="Calibri"/>
              </a:rPr>
              <a:t>(Sec.4)</a:t>
            </a: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600" spc="-5" dirty="0" smtClean="0">
                <a:latin typeface="Calibri"/>
                <a:cs typeface="Calibri"/>
              </a:rPr>
              <a:t>The </a:t>
            </a:r>
            <a:r>
              <a:rPr lang="en-US" sz="3600" spc="-15" dirty="0" smtClean="0">
                <a:latin typeface="Calibri"/>
                <a:cs typeface="Calibri"/>
              </a:rPr>
              <a:t>person </a:t>
            </a:r>
            <a:r>
              <a:rPr lang="en-US" sz="3600" dirty="0" smtClean="0">
                <a:latin typeface="Calibri"/>
                <a:cs typeface="Calibri"/>
              </a:rPr>
              <a:t>who </a:t>
            </a:r>
            <a:r>
              <a:rPr lang="en-US" sz="3600" spc="-20" dirty="0" smtClean="0">
                <a:latin typeface="Calibri"/>
                <a:cs typeface="Calibri"/>
              </a:rPr>
              <a:t>makes </a:t>
            </a:r>
            <a:r>
              <a:rPr lang="en-US" sz="3600" dirty="0" smtClean="0">
                <a:latin typeface="Calibri"/>
                <a:cs typeface="Calibri"/>
              </a:rPr>
              <a:t>the </a:t>
            </a:r>
            <a:r>
              <a:rPr lang="en-US" sz="3600" spc="-10" dirty="0" smtClean="0">
                <a:latin typeface="Calibri"/>
                <a:cs typeface="Calibri"/>
              </a:rPr>
              <a:t>promissory note </a:t>
            </a:r>
            <a:r>
              <a:rPr lang="en-US" sz="3600" dirty="0" smtClean="0">
                <a:latin typeface="Calibri"/>
                <a:cs typeface="Calibri"/>
              </a:rPr>
              <a:t>&amp;  </a:t>
            </a:r>
            <a:r>
              <a:rPr lang="en-US" sz="3600" spc="-10" dirty="0" smtClean="0">
                <a:latin typeface="Calibri"/>
                <a:cs typeface="Calibri"/>
              </a:rPr>
              <a:t>promises </a:t>
            </a:r>
            <a:r>
              <a:rPr lang="en-US" sz="3600" spc="-20" dirty="0" smtClean="0">
                <a:latin typeface="Calibri"/>
                <a:cs typeface="Calibri"/>
              </a:rPr>
              <a:t>to pay </a:t>
            </a:r>
            <a:r>
              <a:rPr lang="en-US" sz="3600" dirty="0" smtClean="0">
                <a:latin typeface="Calibri"/>
                <a:cs typeface="Calibri"/>
              </a:rPr>
              <a:t>is called the </a:t>
            </a:r>
            <a:r>
              <a:rPr lang="en-US" sz="3600" b="1" u="sng" spc="-20" dirty="0" smtClean="0">
                <a:latin typeface="Calibri"/>
                <a:cs typeface="Calibri"/>
              </a:rPr>
              <a:t>maker </a:t>
            </a:r>
            <a:r>
              <a:rPr lang="en-US" sz="3600" dirty="0" smtClean="0">
                <a:latin typeface="Calibri"/>
                <a:cs typeface="Calibri"/>
              </a:rPr>
              <a:t>&amp; </a:t>
            </a:r>
            <a:r>
              <a:rPr lang="en-US" sz="3600" spc="-10" dirty="0" smtClean="0">
                <a:latin typeface="Calibri"/>
                <a:cs typeface="Calibri"/>
              </a:rPr>
              <a:t>the  </a:t>
            </a:r>
            <a:r>
              <a:rPr lang="en-US" sz="3600" spc="-15" dirty="0" smtClean="0">
                <a:latin typeface="Calibri"/>
                <a:cs typeface="Calibri"/>
              </a:rPr>
              <a:t>person </a:t>
            </a:r>
            <a:r>
              <a:rPr lang="en-US" sz="3600" spc="-20" dirty="0" smtClean="0">
                <a:latin typeface="Calibri"/>
                <a:cs typeface="Calibri"/>
              </a:rPr>
              <a:t>to </a:t>
            </a:r>
            <a:r>
              <a:rPr lang="en-US" sz="3600" dirty="0" smtClean="0">
                <a:latin typeface="Calibri"/>
                <a:cs typeface="Calibri"/>
              </a:rPr>
              <a:t>whom the </a:t>
            </a:r>
            <a:r>
              <a:rPr lang="en-US" sz="3600" spc="-15" dirty="0" smtClean="0">
                <a:latin typeface="Calibri"/>
                <a:cs typeface="Calibri"/>
              </a:rPr>
              <a:t>payment </a:t>
            </a:r>
            <a:r>
              <a:rPr lang="en-US" sz="3600" dirty="0" smtClean="0">
                <a:latin typeface="Calibri"/>
                <a:cs typeface="Calibri"/>
              </a:rPr>
              <a:t>is </a:t>
            </a:r>
            <a:r>
              <a:rPr lang="en-US" sz="3600" spc="-20" dirty="0" smtClean="0">
                <a:latin typeface="Calibri"/>
                <a:cs typeface="Calibri"/>
              </a:rPr>
              <a:t>to </a:t>
            </a:r>
            <a:r>
              <a:rPr lang="en-US" sz="3600" spc="-5" dirty="0" smtClean="0">
                <a:latin typeface="Calibri"/>
                <a:cs typeface="Calibri"/>
              </a:rPr>
              <a:t>be </a:t>
            </a:r>
            <a:r>
              <a:rPr lang="en-US" sz="3600" dirty="0" smtClean="0">
                <a:latin typeface="Calibri"/>
                <a:cs typeface="Calibri"/>
              </a:rPr>
              <a:t>made is  </a:t>
            </a:r>
            <a:r>
              <a:rPr lang="en-US" sz="3600" spc="-5" dirty="0" smtClean="0">
                <a:latin typeface="Calibri"/>
                <a:cs typeface="Calibri"/>
              </a:rPr>
              <a:t>called </a:t>
            </a:r>
            <a:r>
              <a:rPr lang="en-US" sz="3600" dirty="0" smtClean="0">
                <a:latin typeface="Calibri"/>
                <a:cs typeface="Calibri"/>
              </a:rPr>
              <a:t>the </a:t>
            </a:r>
            <a:r>
              <a:rPr lang="en-US" sz="3600" b="1" u="sng" spc="-20" dirty="0" smtClean="0">
                <a:latin typeface="Calibri"/>
                <a:cs typeface="Calibri"/>
              </a:rPr>
              <a:t>payee</a:t>
            </a:r>
            <a:r>
              <a:rPr lang="en-US" sz="3600" spc="-20" dirty="0" smtClean="0">
                <a:latin typeface="Calibri"/>
                <a:cs typeface="Calibri"/>
              </a:rPr>
              <a:t>.</a:t>
            </a:r>
            <a:endParaRPr lang="en-US" sz="3600" dirty="0" smtClean="0">
              <a:latin typeface="Calibri"/>
              <a:cs typeface="Calibri"/>
            </a:endParaRPr>
          </a:p>
          <a:p>
            <a:pPr>
              <a:buNone/>
            </a:pPr>
            <a:endParaRPr lang="en-US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8458200" cy="6096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200" spc="-15" dirty="0" smtClean="0"/>
          </a:p>
          <a:p>
            <a:pPr>
              <a:buNone/>
            </a:pPr>
            <a:endParaRPr lang="en-US" sz="3200" dirty="0"/>
          </a:p>
        </p:txBody>
      </p:sp>
      <p:sp>
        <p:nvSpPr>
          <p:cNvPr id="4" name="object 4"/>
          <p:cNvSpPr/>
          <p:nvPr/>
        </p:nvSpPr>
        <p:spPr>
          <a:xfrm>
            <a:off x="228600" y="1219200"/>
            <a:ext cx="8229600" cy="4572000"/>
          </a:xfrm>
          <a:custGeom>
            <a:avLst/>
            <a:gdLst/>
            <a:ahLst/>
            <a:cxnLst/>
            <a:rect l="l" t="t" r="r" b="b"/>
            <a:pathLst>
              <a:path w="8229600" h="4572000">
                <a:moveTo>
                  <a:pt x="0" y="4572000"/>
                </a:moveTo>
                <a:lnTo>
                  <a:pt x="8229600" y="4572000"/>
                </a:lnTo>
                <a:lnTo>
                  <a:pt x="8229600" y="0"/>
                </a:lnTo>
                <a:lnTo>
                  <a:pt x="0" y="0"/>
                </a:lnTo>
                <a:lnTo>
                  <a:pt x="0" y="4572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35" dirty="0" smtClean="0">
                <a:latin typeface="Cambria"/>
                <a:cs typeface="Cambria"/>
              </a:rPr>
              <a:t>																								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533400" y="457200"/>
            <a:ext cx="8077200" cy="6019800"/>
          </a:xfrm>
          <a:custGeom>
            <a:avLst/>
            <a:gdLst/>
            <a:ahLst/>
            <a:cxnLst/>
            <a:rect l="l" t="t" r="r" b="b"/>
            <a:pathLst>
              <a:path w="8229600" h="4572000">
                <a:moveTo>
                  <a:pt x="0" y="4572000"/>
                </a:moveTo>
                <a:lnTo>
                  <a:pt x="8229600" y="4572000"/>
                </a:lnTo>
                <a:lnTo>
                  <a:pt x="8229600" y="0"/>
                </a:lnTo>
                <a:lnTo>
                  <a:pt x="0" y="0"/>
                </a:lnTo>
                <a:lnTo>
                  <a:pt x="0" y="4572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355600" marR="184785" indent="-342900" algn="ctr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55600" algn="l"/>
              </a:tabLst>
            </a:pPr>
            <a:r>
              <a:rPr lang="en-US" sz="4000" b="1" u="sng" spc="-10" dirty="0" smtClean="0">
                <a:latin typeface="Calibri"/>
                <a:cs typeface="Calibri"/>
              </a:rPr>
              <a:t>Essential elements of Promissory Note</a:t>
            </a:r>
            <a:endParaRPr lang="en-US" sz="4000" b="1" u="sng" spc="-10" dirty="0" smtClean="0">
              <a:latin typeface="Calibri"/>
              <a:cs typeface="Calibri"/>
            </a:endParaRPr>
          </a:p>
          <a:p>
            <a:pPr marL="355600" marR="184785" indent="-342900">
              <a:lnSpc>
                <a:spcPct val="100000"/>
              </a:lnSpc>
              <a:spcBef>
                <a:spcPts val="105"/>
              </a:spcBef>
              <a:buFont typeface="Arial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3200" b="1" i="1" u="sng" spc="-10" dirty="0" smtClean="0">
                <a:latin typeface="Calibri"/>
                <a:cs typeface="Calibri"/>
              </a:rPr>
              <a:t>Writing</a:t>
            </a:r>
            <a:r>
              <a:rPr lang="en-US" sz="3200" spc="-10" dirty="0" smtClean="0">
                <a:latin typeface="Calibri"/>
                <a:cs typeface="Calibri"/>
              </a:rPr>
              <a:t>:- </a:t>
            </a:r>
            <a:r>
              <a:rPr lang="en-US" sz="3200" spc="-5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instrument </a:t>
            </a:r>
            <a:r>
              <a:rPr lang="en-US" sz="3200" i="1" u="sng" spc="-15" dirty="0" smtClean="0">
                <a:latin typeface="Calibri"/>
                <a:cs typeface="Calibri"/>
              </a:rPr>
              <a:t>must </a:t>
            </a:r>
            <a:r>
              <a:rPr lang="en-US" sz="3200" i="1" u="sng" dirty="0" smtClean="0">
                <a:latin typeface="Calibri"/>
                <a:cs typeface="Calibri"/>
              </a:rPr>
              <a:t>be in </a:t>
            </a:r>
            <a:r>
              <a:rPr lang="en-US" sz="3200" i="1" u="sng" spc="-5" dirty="0" smtClean="0">
                <a:latin typeface="Calibri"/>
                <a:cs typeface="Calibri"/>
              </a:rPr>
              <a:t>writing</a:t>
            </a:r>
            <a:r>
              <a:rPr lang="en-US" sz="3200" spc="-5" dirty="0" smtClean="0">
                <a:latin typeface="Calibri"/>
                <a:cs typeface="Calibri"/>
              </a:rPr>
              <a:t>.  </a:t>
            </a:r>
            <a:r>
              <a:rPr lang="en-US" sz="3200" spc="-15" dirty="0" smtClean="0">
                <a:latin typeface="Calibri"/>
                <a:cs typeface="Calibri"/>
              </a:rPr>
              <a:t>Writing </a:t>
            </a:r>
            <a:r>
              <a:rPr lang="en-US" sz="3200" dirty="0" smtClean="0">
                <a:latin typeface="Calibri"/>
                <a:cs typeface="Calibri"/>
              </a:rPr>
              <a:t>includes </a:t>
            </a:r>
            <a:r>
              <a:rPr lang="en-US" sz="3200" spc="-10" dirty="0" smtClean="0">
                <a:latin typeface="Calibri"/>
                <a:cs typeface="Calibri"/>
              </a:rPr>
              <a:t>print </a:t>
            </a:r>
            <a:r>
              <a:rPr lang="en-US" sz="3200" dirty="0" smtClean="0">
                <a:latin typeface="Calibri"/>
                <a:cs typeface="Calibri"/>
              </a:rPr>
              <a:t>&amp; typewriting and </a:t>
            </a:r>
            <a:r>
              <a:rPr lang="en-US" sz="3200" spc="-20" dirty="0" smtClean="0">
                <a:latin typeface="Calibri"/>
                <a:cs typeface="Calibri"/>
              </a:rPr>
              <a:t>may  </a:t>
            </a:r>
            <a:r>
              <a:rPr lang="en-US" sz="3200" dirty="0" smtClean="0">
                <a:latin typeface="Calibri"/>
                <a:cs typeface="Calibri"/>
              </a:rPr>
              <a:t>also </a:t>
            </a:r>
            <a:r>
              <a:rPr lang="en-US" sz="3200" spc="-5" dirty="0" smtClean="0">
                <a:latin typeface="Calibri"/>
                <a:cs typeface="Calibri"/>
              </a:rPr>
              <a:t>be </a:t>
            </a:r>
            <a:r>
              <a:rPr lang="en-US" sz="3200" dirty="0" smtClean="0">
                <a:latin typeface="Calibri"/>
                <a:cs typeface="Calibri"/>
              </a:rPr>
              <a:t>in </a:t>
            </a:r>
            <a:r>
              <a:rPr lang="en-US" sz="3200" spc="-5" dirty="0" smtClean="0">
                <a:latin typeface="Calibri"/>
                <a:cs typeface="Calibri"/>
              </a:rPr>
              <a:t>pen or</a:t>
            </a:r>
            <a:r>
              <a:rPr lang="en-US" sz="3200" dirty="0" smtClean="0">
                <a:latin typeface="Calibri"/>
                <a:cs typeface="Calibri"/>
              </a:rPr>
              <a:t> ink.</a:t>
            </a: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b="1" i="1" u="sng" spc="-5" dirty="0" smtClean="0">
                <a:latin typeface="Calibri"/>
                <a:cs typeface="Calibri"/>
              </a:rPr>
              <a:t>Promise </a:t>
            </a:r>
            <a:r>
              <a:rPr lang="en-US" sz="3200" b="1" i="1" u="sng" spc="-15" dirty="0" smtClean="0">
                <a:latin typeface="Calibri"/>
                <a:cs typeface="Calibri"/>
              </a:rPr>
              <a:t>to </a:t>
            </a:r>
            <a:r>
              <a:rPr lang="en-US" sz="3200" b="1" i="1" u="sng" spc="-20" dirty="0" smtClean="0">
                <a:latin typeface="Calibri"/>
                <a:cs typeface="Calibri"/>
              </a:rPr>
              <a:t>pay</a:t>
            </a:r>
            <a:r>
              <a:rPr lang="en-US" sz="3200" spc="-20" dirty="0" smtClean="0">
                <a:latin typeface="Calibri"/>
                <a:cs typeface="Calibri"/>
              </a:rPr>
              <a:t>:- </a:t>
            </a:r>
            <a:r>
              <a:rPr lang="en-US" sz="3200" spc="-5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instrument </a:t>
            </a:r>
            <a:r>
              <a:rPr lang="en-US" sz="3200" spc="-15" dirty="0" smtClean="0">
                <a:latin typeface="Calibri"/>
                <a:cs typeface="Calibri"/>
              </a:rPr>
              <a:t>must contain </a:t>
            </a:r>
            <a:r>
              <a:rPr lang="en-US" sz="3200" spc="-1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i="1" u="sng" dirty="0" smtClean="0">
                <a:latin typeface="Calibri"/>
                <a:cs typeface="Calibri"/>
              </a:rPr>
              <a:t>an </a:t>
            </a:r>
            <a:r>
              <a:rPr lang="en-US" sz="3200" i="1" u="sng" spc="-15" dirty="0" smtClean="0">
                <a:latin typeface="Calibri"/>
                <a:cs typeface="Calibri"/>
              </a:rPr>
              <a:t>express </a:t>
            </a:r>
            <a:r>
              <a:rPr lang="en-US" sz="3200" i="1" u="sng" spc="-10" dirty="0" smtClean="0">
                <a:latin typeface="Calibri"/>
                <a:cs typeface="Calibri"/>
              </a:rPr>
              <a:t>promise </a:t>
            </a:r>
            <a:r>
              <a:rPr lang="en-US" sz="3200" i="1" u="sng" spc="-25" dirty="0" smtClean="0">
                <a:latin typeface="Calibri"/>
                <a:cs typeface="Calibri"/>
              </a:rPr>
              <a:t>to </a:t>
            </a:r>
            <a:r>
              <a:rPr lang="en-US" sz="3200" i="1" u="sng" spc="-75" dirty="0" smtClean="0">
                <a:latin typeface="Calibri"/>
                <a:cs typeface="Calibri"/>
              </a:rPr>
              <a:t>pay</a:t>
            </a:r>
            <a:r>
              <a:rPr lang="en-US" sz="3200" spc="-75" dirty="0" smtClean="0">
                <a:latin typeface="Calibri"/>
                <a:cs typeface="Calibri"/>
              </a:rPr>
              <a:t>. </a:t>
            </a:r>
            <a:r>
              <a:rPr lang="en-US" sz="3200" spc="-5" dirty="0" smtClean="0">
                <a:latin typeface="Calibri"/>
                <a:cs typeface="Calibri"/>
              </a:rPr>
              <a:t>The </a:t>
            </a:r>
            <a:r>
              <a:rPr lang="en-US" sz="3200" spc="-15" dirty="0" smtClean="0">
                <a:latin typeface="Calibri"/>
                <a:cs typeface="Calibri"/>
              </a:rPr>
              <a:t>following  </a:t>
            </a:r>
            <a:r>
              <a:rPr lang="en-US" sz="3200" spc="-10" dirty="0" smtClean="0">
                <a:latin typeface="Calibri"/>
                <a:cs typeface="Calibri"/>
              </a:rPr>
              <a:t>instrument </a:t>
            </a:r>
            <a:r>
              <a:rPr lang="en-US" sz="3200" spc="-5" dirty="0" smtClean="0">
                <a:latin typeface="Calibri"/>
                <a:cs typeface="Calibri"/>
              </a:rPr>
              <a:t>signed </a:t>
            </a:r>
            <a:r>
              <a:rPr lang="en-US" sz="3200" spc="-10" dirty="0" smtClean="0">
                <a:latin typeface="Calibri"/>
                <a:cs typeface="Calibri"/>
              </a:rPr>
              <a:t>by </a:t>
            </a:r>
            <a:r>
              <a:rPr lang="en-US" sz="3200" dirty="0" smtClean="0">
                <a:latin typeface="Calibri"/>
                <a:cs typeface="Calibri"/>
              </a:rPr>
              <a:t>A is </a:t>
            </a:r>
            <a:r>
              <a:rPr lang="en-US" sz="3200" spc="-5" dirty="0" smtClean="0">
                <a:latin typeface="Calibri"/>
                <a:cs typeface="Calibri"/>
              </a:rPr>
              <a:t>not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10" dirty="0" smtClean="0">
                <a:latin typeface="Calibri"/>
                <a:cs typeface="Calibri"/>
              </a:rPr>
              <a:t>promissory  note: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895350">
              <a:lnSpc>
                <a:spcPct val="100000"/>
              </a:lnSpc>
              <a:spcBef>
                <a:spcPts val="775"/>
              </a:spcBef>
            </a:pPr>
            <a:r>
              <a:rPr lang="en-US" sz="3200" b="1" spc="-5" dirty="0" smtClean="0">
                <a:latin typeface="Calibri"/>
                <a:cs typeface="Calibri"/>
              </a:rPr>
              <a:t>Ex</a:t>
            </a:r>
            <a:r>
              <a:rPr lang="en-US" sz="3200" spc="-5" dirty="0" smtClean="0">
                <a:latin typeface="Calibri"/>
                <a:cs typeface="Calibri"/>
              </a:rPr>
              <a:t>. </a:t>
            </a:r>
            <a:r>
              <a:rPr lang="en-US" sz="3200" dirty="0" smtClean="0">
                <a:latin typeface="Calibri"/>
                <a:cs typeface="Calibri"/>
              </a:rPr>
              <a:t>I </a:t>
            </a:r>
            <a:r>
              <a:rPr lang="en-US" sz="3200" spc="5" dirty="0" smtClean="0">
                <a:latin typeface="Calibri"/>
                <a:cs typeface="Calibri"/>
              </a:rPr>
              <a:t>am </a:t>
            </a:r>
            <a:r>
              <a:rPr lang="en-US" sz="3200" spc="-5" dirty="0" smtClean="0">
                <a:latin typeface="Calibri"/>
                <a:cs typeface="Calibri"/>
              </a:rPr>
              <a:t>bound </a:t>
            </a:r>
            <a:r>
              <a:rPr lang="en-US" sz="3200" spc="-25" dirty="0" smtClean="0">
                <a:latin typeface="Calibri"/>
                <a:cs typeface="Calibri"/>
              </a:rPr>
              <a:t>to pay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5" dirty="0" smtClean="0">
                <a:latin typeface="Calibri"/>
                <a:cs typeface="Calibri"/>
              </a:rPr>
              <a:t>sum of Rs. </a:t>
            </a:r>
            <a:r>
              <a:rPr lang="en-US" sz="3200" dirty="0" smtClean="0">
                <a:latin typeface="Calibri"/>
                <a:cs typeface="Calibri"/>
              </a:rPr>
              <a:t>500  which I </a:t>
            </a:r>
            <a:r>
              <a:rPr lang="en-US" sz="3200" spc="-10" dirty="0" smtClean="0">
                <a:latin typeface="Calibri"/>
                <a:cs typeface="Calibri"/>
              </a:rPr>
              <a:t>received </a:t>
            </a:r>
            <a:r>
              <a:rPr lang="en-US" sz="3200" spc="-15" dirty="0" smtClean="0">
                <a:latin typeface="Calibri"/>
                <a:cs typeface="Calibri"/>
              </a:rPr>
              <a:t>from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lang="en-US" sz="3200" spc="-15" dirty="0" smtClean="0">
                <a:latin typeface="Calibri"/>
                <a:cs typeface="Calibri"/>
              </a:rPr>
              <a:t>you.</a:t>
            </a:r>
            <a:endParaRPr lang="en-US" sz="3200" spc="-1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305800" cy="6324600"/>
          </a:xfrm>
        </p:spPr>
        <p:txBody>
          <a:bodyPr>
            <a:noAutofit/>
          </a:bodyPr>
          <a:lstStyle/>
          <a:p>
            <a:pPr marL="355600" marR="30480" indent="-342900">
              <a:lnSpc>
                <a:spcPct val="80000"/>
              </a:lnSpc>
              <a:spcBef>
                <a:spcPts val="81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b="1" i="1" u="sng" spc="-10" dirty="0" smtClean="0">
                <a:latin typeface="Calibri"/>
                <a:cs typeface="Calibri"/>
              </a:rPr>
              <a:t>Definite </a:t>
            </a:r>
            <a:r>
              <a:rPr lang="en-US" sz="3200" b="1" i="1" u="sng" dirty="0" smtClean="0">
                <a:latin typeface="Calibri"/>
                <a:cs typeface="Calibri"/>
              </a:rPr>
              <a:t>and </a:t>
            </a:r>
            <a:r>
              <a:rPr lang="en-US" sz="3200" b="1" i="1" u="sng" spc="-5" dirty="0" smtClean="0">
                <a:latin typeface="Calibri"/>
                <a:cs typeface="Calibri"/>
              </a:rPr>
              <a:t>Unconditional</a:t>
            </a:r>
            <a:r>
              <a:rPr lang="en-US" sz="3200" spc="-5" dirty="0" smtClean="0">
                <a:latin typeface="Calibri"/>
                <a:cs typeface="Calibri"/>
              </a:rPr>
              <a:t>:- The </a:t>
            </a:r>
            <a:r>
              <a:rPr lang="en-US" sz="3200" spc="-15" dirty="0" smtClean="0">
                <a:latin typeface="Calibri"/>
                <a:cs typeface="Calibri"/>
              </a:rPr>
              <a:t>promise </a:t>
            </a:r>
            <a:r>
              <a:rPr lang="en-US" sz="3200" spc="-10" dirty="0" smtClean="0">
                <a:latin typeface="Calibri"/>
                <a:cs typeface="Calibri"/>
              </a:rPr>
              <a:t>to </a:t>
            </a:r>
            <a:r>
              <a:rPr lang="en-US" sz="3200" spc="-25" dirty="0" smtClean="0">
                <a:latin typeface="Calibri"/>
                <a:cs typeface="Calibri"/>
              </a:rPr>
              <a:t>pay  </a:t>
            </a:r>
            <a:r>
              <a:rPr lang="en-US" sz="3200" spc="-10" dirty="0" smtClean="0">
                <a:latin typeface="Calibri"/>
                <a:cs typeface="Calibri"/>
              </a:rPr>
              <a:t>must </a:t>
            </a:r>
            <a:r>
              <a:rPr lang="en-US" sz="3200" spc="-5" dirty="0" smtClean="0">
                <a:latin typeface="Calibri"/>
                <a:cs typeface="Calibri"/>
              </a:rPr>
              <a:t>be </a:t>
            </a:r>
            <a:r>
              <a:rPr lang="en-US" sz="3200" spc="-15" dirty="0" smtClean="0">
                <a:latin typeface="Calibri"/>
                <a:cs typeface="Calibri"/>
              </a:rPr>
              <a:t>definite </a:t>
            </a:r>
            <a:r>
              <a:rPr lang="en-US" sz="3200" dirty="0" smtClean="0">
                <a:latin typeface="Calibri"/>
                <a:cs typeface="Calibri"/>
              </a:rPr>
              <a:t>and </a:t>
            </a:r>
            <a:r>
              <a:rPr lang="en-US" sz="3200" spc="-10" dirty="0" smtClean="0">
                <a:latin typeface="Calibri"/>
                <a:cs typeface="Calibri"/>
              </a:rPr>
              <a:t>unconditional. </a:t>
            </a:r>
            <a:r>
              <a:rPr lang="en-US" sz="3200" dirty="0" smtClean="0">
                <a:latin typeface="Calibri"/>
                <a:cs typeface="Calibri"/>
              </a:rPr>
              <a:t>If </a:t>
            </a:r>
            <a:r>
              <a:rPr lang="en-US" sz="3200" spc="-5" dirty="0" smtClean="0">
                <a:latin typeface="Calibri"/>
                <a:cs typeface="Calibri"/>
              </a:rPr>
              <a:t>it is  </a:t>
            </a:r>
            <a:r>
              <a:rPr lang="en-US" sz="3200" spc="-10" dirty="0" smtClean="0">
                <a:latin typeface="Calibri"/>
                <a:cs typeface="Calibri"/>
              </a:rPr>
              <a:t>conditional </a:t>
            </a:r>
            <a:r>
              <a:rPr lang="en-US" sz="3200" dirty="0" smtClean="0">
                <a:latin typeface="Calibri"/>
                <a:cs typeface="Calibri"/>
              </a:rPr>
              <a:t>or </a:t>
            </a:r>
            <a:r>
              <a:rPr lang="en-US" sz="3200" spc="-5" dirty="0" smtClean="0">
                <a:latin typeface="Calibri"/>
                <a:cs typeface="Calibri"/>
              </a:rPr>
              <a:t>uncertain,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instrument </a:t>
            </a:r>
            <a:r>
              <a:rPr lang="en-US" sz="3200" spc="-5" dirty="0" smtClean="0">
                <a:latin typeface="Calibri"/>
                <a:cs typeface="Calibri"/>
              </a:rPr>
              <a:t>is  </a:t>
            </a:r>
            <a:r>
              <a:rPr lang="en-US" sz="3200" spc="-15" dirty="0" smtClean="0">
                <a:latin typeface="Calibri"/>
                <a:cs typeface="Calibri"/>
              </a:rPr>
              <a:t>invalid.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330835">
              <a:lnSpc>
                <a:spcPts val="2880"/>
              </a:lnSpc>
              <a:spcBef>
                <a:spcPts val="695"/>
              </a:spcBef>
            </a:pPr>
            <a:r>
              <a:rPr lang="en-US" sz="3200" b="1" dirty="0" smtClean="0">
                <a:latin typeface="Calibri"/>
                <a:cs typeface="Calibri"/>
              </a:rPr>
              <a:t>Ex</a:t>
            </a:r>
            <a:r>
              <a:rPr lang="en-US" sz="3200" dirty="0" smtClean="0">
                <a:latin typeface="Calibri"/>
                <a:cs typeface="Calibri"/>
              </a:rPr>
              <a:t>. I </a:t>
            </a:r>
            <a:r>
              <a:rPr lang="en-US" sz="3200" spc="-15" dirty="0" smtClean="0">
                <a:latin typeface="Calibri"/>
                <a:cs typeface="Calibri"/>
              </a:rPr>
              <a:t>promise to </a:t>
            </a:r>
            <a:r>
              <a:rPr lang="en-US" sz="3200" spc="-25" dirty="0" smtClean="0">
                <a:latin typeface="Calibri"/>
                <a:cs typeface="Calibri"/>
              </a:rPr>
              <a:t>pay </a:t>
            </a:r>
            <a:r>
              <a:rPr lang="en-US" sz="3200" dirty="0" smtClean="0">
                <a:latin typeface="Calibri"/>
                <a:cs typeface="Calibri"/>
              </a:rPr>
              <a:t>B Rs. 500 </a:t>
            </a:r>
            <a:r>
              <a:rPr lang="en-US" sz="3200" spc="-5" dirty="0" smtClean="0">
                <a:latin typeface="Calibri"/>
                <a:cs typeface="Calibri"/>
              </a:rPr>
              <a:t>when he </a:t>
            </a:r>
            <a:r>
              <a:rPr lang="en-US" sz="3200" spc="-15" dirty="0" smtClean="0">
                <a:latin typeface="Calibri"/>
                <a:cs typeface="Calibri"/>
              </a:rPr>
              <a:t>delivers  </a:t>
            </a:r>
            <a:r>
              <a:rPr lang="en-US" sz="3200" dirty="0" smtClean="0">
                <a:latin typeface="Calibri"/>
                <a:cs typeface="Calibri"/>
              </a:rPr>
              <a:t>the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lang="en-US" sz="3200" spc="-10" dirty="0" smtClean="0">
                <a:latin typeface="Calibri"/>
                <a:cs typeface="Calibri"/>
              </a:rPr>
              <a:t>goods.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7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b="1" i="1" u="sng" dirty="0" smtClean="0">
                <a:latin typeface="Calibri"/>
                <a:cs typeface="Calibri"/>
              </a:rPr>
              <a:t>Signed </a:t>
            </a:r>
            <a:r>
              <a:rPr lang="en-US" sz="3200" b="1" i="1" u="sng" spc="-10" dirty="0" smtClean="0">
                <a:latin typeface="Calibri"/>
                <a:cs typeface="Calibri"/>
              </a:rPr>
              <a:t>by </a:t>
            </a:r>
            <a:r>
              <a:rPr lang="en-US" sz="3200" b="1" i="1" u="sng" dirty="0" smtClean="0">
                <a:latin typeface="Calibri"/>
                <a:cs typeface="Calibri"/>
              </a:rPr>
              <a:t>the </a:t>
            </a:r>
            <a:r>
              <a:rPr lang="en-US" sz="3200" b="1" i="1" u="sng" spc="-20" dirty="0" smtClean="0">
                <a:latin typeface="Calibri"/>
                <a:cs typeface="Calibri"/>
              </a:rPr>
              <a:t>maker</a:t>
            </a:r>
            <a:r>
              <a:rPr lang="en-US" sz="3200" spc="-20" dirty="0" smtClean="0">
                <a:latin typeface="Calibri"/>
                <a:cs typeface="Calibri"/>
              </a:rPr>
              <a:t>:- </a:t>
            </a:r>
            <a:r>
              <a:rPr lang="en-US" sz="3200" spc="-5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instrument must </a:t>
            </a:r>
            <a:r>
              <a:rPr lang="en-US" sz="3200" spc="-5" dirty="0" smtClean="0">
                <a:latin typeface="Calibri"/>
                <a:cs typeface="Calibri"/>
              </a:rPr>
              <a:t>be  signed by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20" dirty="0" smtClean="0">
                <a:latin typeface="Calibri"/>
                <a:cs typeface="Calibri"/>
              </a:rPr>
              <a:t>maker </a:t>
            </a:r>
            <a:r>
              <a:rPr lang="en-US" sz="3200" spc="-5" dirty="0" smtClean="0">
                <a:latin typeface="Calibri"/>
                <a:cs typeface="Calibri"/>
              </a:rPr>
              <a:t>otherwise </a:t>
            </a:r>
            <a:r>
              <a:rPr lang="en-US" sz="3200" dirty="0" smtClean="0">
                <a:latin typeface="Calibri"/>
                <a:cs typeface="Calibri"/>
              </a:rPr>
              <a:t>it is </a:t>
            </a:r>
            <a:r>
              <a:rPr lang="en-US" sz="3200" spc="-10" dirty="0" smtClean="0">
                <a:latin typeface="Calibri"/>
                <a:cs typeface="Calibri"/>
              </a:rPr>
              <a:t>incomplete </a:t>
            </a:r>
            <a:r>
              <a:rPr lang="en-US" sz="3200" dirty="0" smtClean="0">
                <a:latin typeface="Calibri"/>
                <a:cs typeface="Calibri"/>
              </a:rPr>
              <a:t>&amp;  </a:t>
            </a:r>
            <a:r>
              <a:rPr lang="en-US" sz="3200" spc="-5" dirty="0" smtClean="0">
                <a:latin typeface="Calibri"/>
                <a:cs typeface="Calibri"/>
              </a:rPr>
              <a:t>of no</a:t>
            </a:r>
            <a:r>
              <a:rPr lang="en-US" sz="3200" spc="-10" dirty="0" smtClean="0">
                <a:latin typeface="Calibri"/>
                <a:cs typeface="Calibri"/>
              </a:rPr>
              <a:t> </a:t>
            </a:r>
            <a:r>
              <a:rPr lang="en-US" sz="3200" spc="-20" dirty="0" smtClean="0">
                <a:latin typeface="Calibri"/>
                <a:cs typeface="Calibri"/>
              </a:rPr>
              <a:t>effect.</a:t>
            </a:r>
            <a:endParaRPr lang="en-US" sz="3200" dirty="0" smtClean="0">
              <a:latin typeface="Calibri"/>
              <a:cs typeface="Calibri"/>
            </a:endParaRPr>
          </a:p>
          <a:p>
            <a:pPr marL="355600" marR="17145" indent="-342900">
              <a:lnSpc>
                <a:spcPct val="8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200" b="1" i="1" u="sng" spc="-5" dirty="0" smtClean="0">
                <a:latin typeface="Calibri"/>
                <a:cs typeface="Calibri"/>
              </a:rPr>
              <a:t>Certain parties</a:t>
            </a:r>
            <a:r>
              <a:rPr lang="en-US" sz="3200" spc="-5" dirty="0" smtClean="0">
                <a:latin typeface="Calibri"/>
                <a:cs typeface="Calibri"/>
              </a:rPr>
              <a:t>:- The </a:t>
            </a:r>
            <a:r>
              <a:rPr lang="en-US" sz="3200" spc="-10" dirty="0" smtClean="0">
                <a:latin typeface="Calibri"/>
                <a:cs typeface="Calibri"/>
              </a:rPr>
              <a:t>instrument must </a:t>
            </a:r>
            <a:r>
              <a:rPr lang="en-US" sz="3200" spc="-15" dirty="0" smtClean="0">
                <a:latin typeface="Calibri"/>
                <a:cs typeface="Calibri"/>
              </a:rPr>
              <a:t>point </a:t>
            </a:r>
            <a:r>
              <a:rPr lang="en-US" sz="3200" spc="-5" dirty="0" smtClean="0">
                <a:latin typeface="Calibri"/>
                <a:cs typeface="Calibri"/>
              </a:rPr>
              <a:t>out  </a:t>
            </a:r>
            <a:r>
              <a:rPr lang="en-US" sz="3200" dirty="0" smtClean="0">
                <a:latin typeface="Calibri"/>
                <a:cs typeface="Calibri"/>
              </a:rPr>
              <a:t>with </a:t>
            </a:r>
            <a:r>
              <a:rPr lang="en-US" sz="3200" spc="-10" dirty="0" smtClean="0">
                <a:latin typeface="Calibri"/>
                <a:cs typeface="Calibri"/>
              </a:rPr>
              <a:t>certainty </a:t>
            </a:r>
            <a:r>
              <a:rPr lang="en-US" sz="3200" dirty="0" smtClean="0">
                <a:latin typeface="Calibri"/>
                <a:cs typeface="Calibri"/>
              </a:rPr>
              <a:t>as </a:t>
            </a:r>
            <a:r>
              <a:rPr lang="en-US" sz="3200" spc="-15" dirty="0" smtClean="0">
                <a:latin typeface="Calibri"/>
                <a:cs typeface="Calibri"/>
              </a:rPr>
              <a:t>to </a:t>
            </a:r>
            <a:r>
              <a:rPr lang="en-US" sz="3200" i="1" u="sng" dirty="0" smtClean="0">
                <a:latin typeface="Calibri"/>
                <a:cs typeface="Calibri"/>
              </a:rPr>
              <a:t>who the </a:t>
            </a:r>
            <a:r>
              <a:rPr lang="en-US" sz="3200" i="1" u="sng" spc="-20" dirty="0" smtClean="0">
                <a:latin typeface="Calibri"/>
                <a:cs typeface="Calibri"/>
              </a:rPr>
              <a:t>maker </a:t>
            </a:r>
            <a:r>
              <a:rPr lang="en-US" sz="3200" i="1" u="sng" spc="-10" dirty="0" smtClean="0">
                <a:latin typeface="Calibri"/>
                <a:cs typeface="Calibri"/>
              </a:rPr>
              <a:t>is </a:t>
            </a:r>
            <a:r>
              <a:rPr lang="en-US" sz="3200" i="1" u="sng" dirty="0" smtClean="0">
                <a:latin typeface="Calibri"/>
                <a:cs typeface="Calibri"/>
              </a:rPr>
              <a:t>&amp; who the  </a:t>
            </a:r>
            <a:r>
              <a:rPr lang="en-US" sz="3200" i="1" u="sng" spc="-20" dirty="0" smtClean="0">
                <a:latin typeface="Calibri"/>
                <a:cs typeface="Calibri"/>
              </a:rPr>
              <a:t>payee </a:t>
            </a:r>
            <a:r>
              <a:rPr lang="en-US" sz="3200" i="1" u="sng" dirty="0" smtClean="0">
                <a:latin typeface="Calibri"/>
                <a:cs typeface="Calibri"/>
              </a:rPr>
              <a:t>is</a:t>
            </a:r>
            <a:r>
              <a:rPr lang="en-US" sz="3200" dirty="0" smtClean="0">
                <a:solidFill>
                  <a:srgbClr val="FF0000"/>
                </a:solidFill>
                <a:latin typeface="Calibri"/>
                <a:cs typeface="Calibri"/>
              </a:rPr>
              <a:t>. </a:t>
            </a:r>
            <a:r>
              <a:rPr lang="en-US" sz="3200" spc="-15" dirty="0" smtClean="0">
                <a:latin typeface="Calibri"/>
                <a:cs typeface="Calibri"/>
              </a:rPr>
              <a:t>Where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20" dirty="0" smtClean="0">
                <a:latin typeface="Calibri"/>
                <a:cs typeface="Calibri"/>
              </a:rPr>
              <a:t>maker </a:t>
            </a:r>
            <a:r>
              <a:rPr lang="en-US" sz="3200" dirty="0" smtClean="0">
                <a:latin typeface="Calibri"/>
                <a:cs typeface="Calibri"/>
              </a:rPr>
              <a:t>&amp; the </a:t>
            </a:r>
            <a:r>
              <a:rPr lang="en-US" sz="3200" spc="-25" dirty="0" smtClean="0">
                <a:latin typeface="Calibri"/>
                <a:cs typeface="Calibri"/>
              </a:rPr>
              <a:t>payee </a:t>
            </a:r>
            <a:r>
              <a:rPr lang="en-US" sz="3200" spc="-5" dirty="0" smtClean="0">
                <a:latin typeface="Calibri"/>
                <a:cs typeface="Calibri"/>
              </a:rPr>
              <a:t>can’t be  </a:t>
            </a:r>
            <a:r>
              <a:rPr lang="en-US" sz="3200" spc="-10" dirty="0" smtClean="0">
                <a:latin typeface="Calibri"/>
                <a:cs typeface="Calibri"/>
              </a:rPr>
              <a:t>identified </a:t>
            </a:r>
            <a:r>
              <a:rPr lang="en-US" sz="3200" dirty="0" smtClean="0">
                <a:latin typeface="Calibri"/>
                <a:cs typeface="Calibri"/>
              </a:rPr>
              <a:t>with </a:t>
            </a:r>
            <a:r>
              <a:rPr lang="en-US" sz="3200" spc="-10" dirty="0" smtClean="0">
                <a:latin typeface="Calibri"/>
                <a:cs typeface="Calibri"/>
              </a:rPr>
              <a:t>certainty </a:t>
            </a:r>
            <a:r>
              <a:rPr lang="en-US" sz="3200" dirty="0" smtClean="0">
                <a:latin typeface="Calibri"/>
                <a:cs typeface="Calibri"/>
              </a:rPr>
              <a:t>with the </a:t>
            </a:r>
            <a:r>
              <a:rPr lang="en-US" sz="3200" spc="-10" dirty="0" smtClean="0">
                <a:latin typeface="Calibri"/>
                <a:cs typeface="Calibri"/>
              </a:rPr>
              <a:t>instrument  </a:t>
            </a:r>
            <a:r>
              <a:rPr lang="en-US" sz="3200" spc="-30" dirty="0" smtClean="0">
                <a:latin typeface="Calibri"/>
                <a:cs typeface="Calibri"/>
              </a:rPr>
              <a:t>itself, </a:t>
            </a:r>
            <a:r>
              <a:rPr lang="en-US" sz="3200" dirty="0" smtClean="0">
                <a:latin typeface="Calibri"/>
                <a:cs typeface="Calibri"/>
              </a:rPr>
              <a:t>the </a:t>
            </a:r>
            <a:r>
              <a:rPr lang="en-US" sz="3200" spc="-10" dirty="0" smtClean="0">
                <a:latin typeface="Calibri"/>
                <a:cs typeface="Calibri"/>
              </a:rPr>
              <a:t>instrument even </a:t>
            </a:r>
            <a:r>
              <a:rPr lang="en-US" sz="3200" dirty="0" smtClean="0">
                <a:latin typeface="Calibri"/>
                <a:cs typeface="Calibri"/>
              </a:rPr>
              <a:t>if </a:t>
            </a:r>
            <a:r>
              <a:rPr lang="en-US" sz="3200" spc="-15" dirty="0" smtClean="0">
                <a:latin typeface="Calibri"/>
                <a:cs typeface="Calibri"/>
              </a:rPr>
              <a:t>contain </a:t>
            </a:r>
            <a:r>
              <a:rPr lang="en-US" sz="3200" dirty="0" smtClean="0">
                <a:latin typeface="Calibri"/>
                <a:cs typeface="Calibri"/>
              </a:rPr>
              <a:t>an  </a:t>
            </a:r>
            <a:r>
              <a:rPr lang="en-US" sz="3200" spc="-10" dirty="0" smtClean="0">
                <a:latin typeface="Calibri"/>
                <a:cs typeface="Calibri"/>
              </a:rPr>
              <a:t>unconditional promise </a:t>
            </a:r>
            <a:r>
              <a:rPr lang="en-US" sz="3200" spc="-15" dirty="0" smtClean="0">
                <a:latin typeface="Calibri"/>
                <a:cs typeface="Calibri"/>
              </a:rPr>
              <a:t>to </a:t>
            </a:r>
            <a:r>
              <a:rPr lang="en-US" sz="3200" spc="-25" dirty="0" smtClean="0">
                <a:latin typeface="Calibri"/>
                <a:cs typeface="Calibri"/>
              </a:rPr>
              <a:t>pay </a:t>
            </a:r>
            <a:r>
              <a:rPr lang="en-US" sz="3200" dirty="0" smtClean="0">
                <a:latin typeface="Calibri"/>
                <a:cs typeface="Calibri"/>
              </a:rPr>
              <a:t>is </a:t>
            </a:r>
            <a:r>
              <a:rPr lang="en-US" sz="3200" spc="-5" dirty="0" smtClean="0">
                <a:latin typeface="Calibri"/>
                <a:cs typeface="Calibri"/>
              </a:rPr>
              <a:t>not </a:t>
            </a:r>
            <a:r>
              <a:rPr lang="en-US" sz="3200" dirty="0" smtClean="0">
                <a:latin typeface="Calibri"/>
                <a:cs typeface="Calibri"/>
              </a:rPr>
              <a:t>a </a:t>
            </a:r>
            <a:r>
              <a:rPr lang="en-US" sz="3200" spc="-5" dirty="0" smtClean="0">
                <a:latin typeface="Calibri"/>
                <a:cs typeface="Calibri"/>
              </a:rPr>
              <a:t>promissory  </a:t>
            </a:r>
            <a:r>
              <a:rPr lang="en-US" sz="3200" spc="-10" dirty="0" smtClean="0">
                <a:latin typeface="Calibri"/>
                <a:cs typeface="Calibri"/>
              </a:rPr>
              <a:t>note.</a:t>
            </a:r>
            <a:endParaRPr lang="en-US" sz="3200" dirty="0" smtClean="0">
              <a:latin typeface="Calibri"/>
              <a:cs typeface="Calibri"/>
            </a:endParaRP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8382000" cy="6248400"/>
          </a:xfrm>
        </p:spPr>
        <p:txBody>
          <a:bodyPr>
            <a:normAutofit/>
          </a:bodyPr>
          <a:lstStyle/>
          <a:p>
            <a:pPr marL="355600" marR="67310" indent="-342900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b="1" i="1" u="sng" spc="-5" dirty="0" smtClean="0">
                <a:latin typeface="Calibri"/>
                <a:cs typeface="Calibri"/>
              </a:rPr>
              <a:t>Certain </a:t>
            </a:r>
            <a:r>
              <a:rPr lang="en-US" sz="2800" b="1" i="1" u="sng" dirty="0" smtClean="0">
                <a:latin typeface="Calibri"/>
                <a:cs typeface="Calibri"/>
              </a:rPr>
              <a:t>sum of </a:t>
            </a:r>
            <a:r>
              <a:rPr lang="en-US" sz="2800" b="1" i="1" u="sng" spc="-15" dirty="0" smtClean="0">
                <a:latin typeface="Calibri"/>
                <a:cs typeface="Calibri"/>
              </a:rPr>
              <a:t>money</a:t>
            </a:r>
            <a:r>
              <a:rPr lang="en-US" sz="2800" spc="-15" dirty="0" smtClean="0">
                <a:latin typeface="Calibri"/>
                <a:cs typeface="Calibri"/>
              </a:rPr>
              <a:t>:- </a:t>
            </a:r>
            <a:r>
              <a:rPr lang="en-US" sz="2800" spc="-5" dirty="0" smtClean="0">
                <a:latin typeface="Calibri"/>
                <a:cs typeface="Calibri"/>
              </a:rPr>
              <a:t>The sum </a:t>
            </a:r>
            <a:r>
              <a:rPr lang="en-US" sz="2800" spc="-20" dirty="0" smtClean="0">
                <a:latin typeface="Calibri"/>
                <a:cs typeface="Calibri"/>
              </a:rPr>
              <a:t>payable </a:t>
            </a:r>
            <a:r>
              <a:rPr lang="en-US" sz="2800" spc="-10" dirty="0" smtClean="0">
                <a:latin typeface="Calibri"/>
                <a:cs typeface="Calibri"/>
              </a:rPr>
              <a:t>must  </a:t>
            </a:r>
            <a:r>
              <a:rPr lang="en-US" sz="2800" spc="-5" dirty="0" smtClean="0">
                <a:latin typeface="Calibri"/>
                <a:cs typeface="Calibri"/>
              </a:rPr>
              <a:t>be certain </a:t>
            </a:r>
            <a:r>
              <a:rPr lang="en-US" sz="2800" dirty="0" smtClean="0">
                <a:latin typeface="Calibri"/>
                <a:cs typeface="Calibri"/>
              </a:rPr>
              <a:t>and </a:t>
            </a:r>
            <a:r>
              <a:rPr lang="en-US" sz="2800" spc="-10" dirty="0" smtClean="0">
                <a:latin typeface="Calibri"/>
                <a:cs typeface="Calibri"/>
              </a:rPr>
              <a:t>must </a:t>
            </a:r>
            <a:r>
              <a:rPr lang="en-US" sz="2800" spc="-5" dirty="0" smtClean="0">
                <a:latin typeface="Calibri"/>
                <a:cs typeface="Calibri"/>
              </a:rPr>
              <a:t>not be capable of</a:t>
            </a:r>
            <a:r>
              <a:rPr lang="en-US" sz="2800" spc="-95" dirty="0" smtClean="0">
                <a:latin typeface="Calibri"/>
                <a:cs typeface="Calibri"/>
              </a:rPr>
              <a:t> </a:t>
            </a:r>
            <a:r>
              <a:rPr lang="en-US" sz="2800" spc="-10" dirty="0" smtClean="0">
                <a:latin typeface="Calibri"/>
                <a:cs typeface="Calibri"/>
              </a:rPr>
              <a:t>contingent  </a:t>
            </a:r>
            <a:r>
              <a:rPr lang="en-US" sz="2800" dirty="0" smtClean="0">
                <a:latin typeface="Calibri"/>
                <a:cs typeface="Calibri"/>
              </a:rPr>
              <a:t>addition or</a:t>
            </a:r>
            <a:r>
              <a:rPr lang="en-US" sz="2800" spc="-10" dirty="0" smtClean="0">
                <a:latin typeface="Calibri"/>
                <a:cs typeface="Calibri"/>
              </a:rPr>
              <a:t> subtraction.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22860">
              <a:lnSpc>
                <a:spcPts val="3240"/>
              </a:lnSpc>
              <a:spcBef>
                <a:spcPts val="720"/>
              </a:spcBef>
            </a:pPr>
            <a:r>
              <a:rPr lang="en-US" sz="2800" b="1" dirty="0" smtClean="0">
                <a:latin typeface="Calibri"/>
                <a:cs typeface="Calibri"/>
              </a:rPr>
              <a:t>Ex</a:t>
            </a:r>
            <a:r>
              <a:rPr lang="en-US" sz="2800" dirty="0" smtClean="0">
                <a:latin typeface="Calibri"/>
                <a:cs typeface="Calibri"/>
              </a:rPr>
              <a:t>. I </a:t>
            </a:r>
            <a:r>
              <a:rPr lang="en-US" sz="2800" spc="-15" dirty="0" smtClean="0">
                <a:latin typeface="Calibri"/>
                <a:cs typeface="Calibri"/>
              </a:rPr>
              <a:t>promise to </a:t>
            </a:r>
            <a:r>
              <a:rPr lang="en-US" sz="2800" spc="-25" dirty="0" smtClean="0">
                <a:latin typeface="Calibri"/>
                <a:cs typeface="Calibri"/>
              </a:rPr>
              <a:t>pay </a:t>
            </a:r>
            <a:r>
              <a:rPr lang="en-US" sz="2800" dirty="0" smtClean="0">
                <a:latin typeface="Calibri"/>
                <a:cs typeface="Calibri"/>
              </a:rPr>
              <a:t>B Rs. 1000 and all </a:t>
            </a:r>
            <a:r>
              <a:rPr lang="en-US" sz="2800" spc="-5" dirty="0" smtClean="0">
                <a:latin typeface="Calibri"/>
                <a:cs typeface="Calibri"/>
              </a:rPr>
              <a:t>other sums  due </a:t>
            </a:r>
            <a:r>
              <a:rPr lang="en-US" sz="2800" spc="-15" dirty="0" smtClean="0">
                <a:latin typeface="Calibri"/>
                <a:cs typeface="Calibri"/>
              </a:rPr>
              <a:t>to</a:t>
            </a:r>
            <a:r>
              <a:rPr lang="en-US" sz="2800" spc="-20" dirty="0" smtClean="0">
                <a:latin typeface="Calibri"/>
                <a:cs typeface="Calibri"/>
              </a:rPr>
              <a:t> </a:t>
            </a:r>
            <a:r>
              <a:rPr lang="en-US" sz="2800" spc="-5" dirty="0" smtClean="0">
                <a:latin typeface="Calibri"/>
                <a:cs typeface="Calibri"/>
              </a:rPr>
              <a:t>him.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800" b="1" i="1" u="sng" spc="-10" dirty="0" smtClean="0">
                <a:latin typeface="Calibri"/>
                <a:cs typeface="Calibri"/>
              </a:rPr>
              <a:t>Promise to </a:t>
            </a:r>
            <a:r>
              <a:rPr lang="en-US" sz="2800" b="1" i="1" u="sng" spc="-20" dirty="0" smtClean="0">
                <a:latin typeface="Calibri"/>
                <a:cs typeface="Calibri"/>
              </a:rPr>
              <a:t>pay </a:t>
            </a:r>
            <a:r>
              <a:rPr lang="en-US" sz="2800" b="1" i="1" u="sng" spc="-10" dirty="0" smtClean="0">
                <a:latin typeface="Calibri"/>
                <a:cs typeface="Calibri"/>
              </a:rPr>
              <a:t>money only</a:t>
            </a:r>
            <a:r>
              <a:rPr lang="en-US" sz="2800" spc="-10" dirty="0" smtClean="0">
                <a:latin typeface="Calibri"/>
                <a:cs typeface="Calibri"/>
              </a:rPr>
              <a:t>:- </a:t>
            </a:r>
            <a:r>
              <a:rPr lang="en-US" sz="2800" spc="-5" dirty="0" smtClean="0">
                <a:latin typeface="Calibri"/>
                <a:cs typeface="Calibri"/>
              </a:rPr>
              <a:t>The </a:t>
            </a:r>
            <a:r>
              <a:rPr lang="en-US" sz="2800" spc="-15" dirty="0" smtClean="0">
                <a:latin typeface="Calibri"/>
                <a:cs typeface="Calibri"/>
              </a:rPr>
              <a:t>payment to </a:t>
            </a:r>
            <a:r>
              <a:rPr lang="en-US" sz="2800" spc="-5" dirty="0" smtClean="0">
                <a:latin typeface="Calibri"/>
                <a:cs typeface="Calibri"/>
              </a:rPr>
              <a:t>be  </a:t>
            </a:r>
            <a:r>
              <a:rPr lang="en-US" sz="2800" dirty="0" smtClean="0">
                <a:latin typeface="Calibri"/>
                <a:cs typeface="Calibri"/>
              </a:rPr>
              <a:t>made </a:t>
            </a:r>
            <a:r>
              <a:rPr lang="en-US" sz="2800" spc="-5" dirty="0" smtClean="0">
                <a:latin typeface="Calibri"/>
                <a:cs typeface="Calibri"/>
              </a:rPr>
              <a:t>under </a:t>
            </a:r>
            <a:r>
              <a:rPr lang="en-US" sz="2800" dirty="0" smtClean="0">
                <a:latin typeface="Calibri"/>
                <a:cs typeface="Calibri"/>
              </a:rPr>
              <a:t>the </a:t>
            </a:r>
            <a:r>
              <a:rPr lang="en-US" sz="2800" spc="-10" dirty="0" smtClean="0">
                <a:latin typeface="Calibri"/>
                <a:cs typeface="Calibri"/>
              </a:rPr>
              <a:t>instrument must </a:t>
            </a:r>
            <a:r>
              <a:rPr lang="en-US" sz="2800" spc="-5" dirty="0" smtClean="0">
                <a:latin typeface="Calibri"/>
                <a:cs typeface="Calibri"/>
              </a:rPr>
              <a:t>be </a:t>
            </a:r>
            <a:r>
              <a:rPr lang="en-US" sz="2800" dirty="0" smtClean="0">
                <a:latin typeface="Calibri"/>
                <a:cs typeface="Calibri"/>
              </a:rPr>
              <a:t>in the </a:t>
            </a:r>
            <a:r>
              <a:rPr lang="en-US" sz="2800" spc="-15" dirty="0" smtClean="0">
                <a:latin typeface="Calibri"/>
                <a:cs typeface="Calibri"/>
              </a:rPr>
              <a:t>legal  </a:t>
            </a:r>
            <a:r>
              <a:rPr lang="en-US" sz="2800" spc="-10" dirty="0" smtClean="0">
                <a:latin typeface="Calibri"/>
                <a:cs typeface="Calibri"/>
              </a:rPr>
              <a:t>tender money </a:t>
            </a:r>
            <a:r>
              <a:rPr lang="en-US" sz="2800" spc="-5" dirty="0" smtClean="0">
                <a:latin typeface="Calibri"/>
                <a:cs typeface="Calibri"/>
              </a:rPr>
              <a:t>of India. </a:t>
            </a:r>
            <a:r>
              <a:rPr lang="en-US" sz="2800" dirty="0" smtClean="0">
                <a:latin typeface="Calibri"/>
                <a:cs typeface="Calibri"/>
              </a:rPr>
              <a:t>If the </a:t>
            </a:r>
            <a:r>
              <a:rPr lang="en-US" sz="2800" spc="-10" dirty="0" smtClean="0">
                <a:latin typeface="Calibri"/>
                <a:cs typeface="Calibri"/>
              </a:rPr>
              <a:t>instrument </a:t>
            </a:r>
            <a:r>
              <a:rPr lang="en-US" sz="2800" spc="-15" dirty="0" smtClean="0">
                <a:latin typeface="Calibri"/>
                <a:cs typeface="Calibri"/>
              </a:rPr>
              <a:t>contains  </a:t>
            </a:r>
            <a:r>
              <a:rPr lang="en-US" sz="2800" dirty="0" smtClean="0">
                <a:latin typeface="Calibri"/>
                <a:cs typeface="Calibri"/>
              </a:rPr>
              <a:t>a </a:t>
            </a:r>
            <a:r>
              <a:rPr lang="en-US" sz="2800" spc="-10" dirty="0" smtClean="0">
                <a:latin typeface="Calibri"/>
                <a:cs typeface="Calibri"/>
              </a:rPr>
              <a:t>promise to </a:t>
            </a:r>
            <a:r>
              <a:rPr lang="en-US" sz="2800" spc="-25" dirty="0" smtClean="0">
                <a:latin typeface="Calibri"/>
                <a:cs typeface="Calibri"/>
              </a:rPr>
              <a:t>pay </a:t>
            </a:r>
            <a:r>
              <a:rPr lang="en-US" sz="2800" spc="-5" dirty="0" smtClean="0">
                <a:latin typeface="Calibri"/>
                <a:cs typeface="Calibri"/>
              </a:rPr>
              <a:t>something </a:t>
            </a:r>
            <a:r>
              <a:rPr lang="en-US" sz="2800" spc="-10" dirty="0" smtClean="0">
                <a:latin typeface="Calibri"/>
                <a:cs typeface="Calibri"/>
              </a:rPr>
              <a:t>in </a:t>
            </a:r>
            <a:r>
              <a:rPr lang="en-US" sz="2800" spc="-5" dirty="0" smtClean="0">
                <a:latin typeface="Calibri"/>
                <a:cs typeface="Calibri"/>
              </a:rPr>
              <a:t>addition </a:t>
            </a:r>
            <a:r>
              <a:rPr lang="en-US" sz="2800" spc="-15" dirty="0" smtClean="0">
                <a:latin typeface="Calibri"/>
                <a:cs typeface="Calibri"/>
              </a:rPr>
              <a:t>to </a:t>
            </a:r>
            <a:r>
              <a:rPr lang="en-US" sz="2800" spc="-45" dirty="0" smtClean="0">
                <a:latin typeface="Calibri"/>
                <a:cs typeface="Calibri"/>
              </a:rPr>
              <a:t>money,  </a:t>
            </a:r>
            <a:r>
              <a:rPr lang="en-US" sz="2800" dirty="0" smtClean="0">
                <a:latin typeface="Calibri"/>
                <a:cs typeface="Calibri"/>
              </a:rPr>
              <a:t>it </a:t>
            </a:r>
            <a:r>
              <a:rPr lang="en-US" sz="2800" spc="-5" dirty="0" smtClean="0">
                <a:latin typeface="Calibri"/>
                <a:cs typeface="Calibri"/>
              </a:rPr>
              <a:t>cannot be </a:t>
            </a:r>
            <a:r>
              <a:rPr lang="en-US" sz="2800" dirty="0" smtClean="0">
                <a:latin typeface="Calibri"/>
                <a:cs typeface="Calibri"/>
              </a:rPr>
              <a:t>a </a:t>
            </a:r>
            <a:r>
              <a:rPr lang="en-US" sz="2800" spc="-5" dirty="0" smtClean="0">
                <a:latin typeface="Calibri"/>
                <a:cs typeface="Calibri"/>
              </a:rPr>
              <a:t>promissory</a:t>
            </a:r>
            <a:r>
              <a:rPr lang="en-US" sz="2800" spc="-10" dirty="0" smtClean="0">
                <a:latin typeface="Calibri"/>
                <a:cs typeface="Calibri"/>
              </a:rPr>
              <a:t> note.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73660" algn="just">
              <a:lnSpc>
                <a:spcPts val="3240"/>
              </a:lnSpc>
              <a:spcBef>
                <a:spcPts val="770"/>
              </a:spcBef>
            </a:pPr>
            <a:r>
              <a:rPr lang="en-US" sz="2800" b="1" dirty="0" smtClean="0">
                <a:latin typeface="Calibri"/>
                <a:cs typeface="Calibri"/>
              </a:rPr>
              <a:t>Ex</a:t>
            </a:r>
            <a:r>
              <a:rPr lang="en-US" sz="2800" dirty="0" smtClean="0">
                <a:latin typeface="Calibri"/>
                <a:cs typeface="Calibri"/>
              </a:rPr>
              <a:t>. I </a:t>
            </a:r>
            <a:r>
              <a:rPr lang="en-US" sz="2800" spc="-15" dirty="0" smtClean="0">
                <a:latin typeface="Calibri"/>
                <a:cs typeface="Calibri"/>
              </a:rPr>
              <a:t>promise to </a:t>
            </a:r>
            <a:r>
              <a:rPr lang="en-US" sz="2800" spc="-25" dirty="0" smtClean="0">
                <a:latin typeface="Calibri"/>
                <a:cs typeface="Calibri"/>
              </a:rPr>
              <a:t>pay </a:t>
            </a:r>
            <a:r>
              <a:rPr lang="en-US" sz="2800" dirty="0" smtClean="0">
                <a:latin typeface="Calibri"/>
                <a:cs typeface="Calibri"/>
              </a:rPr>
              <a:t>B 20 </a:t>
            </a:r>
            <a:r>
              <a:rPr lang="en-US" sz="2800" spc="-10" dirty="0" smtClean="0">
                <a:latin typeface="Calibri"/>
                <a:cs typeface="Calibri"/>
              </a:rPr>
              <a:t>shares </a:t>
            </a:r>
            <a:r>
              <a:rPr lang="en-US" sz="2800" dirty="0" smtClean="0">
                <a:latin typeface="Calibri"/>
                <a:cs typeface="Calibri"/>
              </a:rPr>
              <a:t>&amp; 10 </a:t>
            </a:r>
            <a:r>
              <a:rPr lang="en-US" sz="2800" spc="-5" dirty="0" smtClean="0">
                <a:latin typeface="Calibri"/>
                <a:cs typeface="Calibri"/>
              </a:rPr>
              <a:t>bonds of XY  </a:t>
            </a:r>
            <a:r>
              <a:rPr lang="en-US" sz="2800" spc="-10" dirty="0" smtClean="0">
                <a:latin typeface="Calibri"/>
                <a:cs typeface="Calibri"/>
              </a:rPr>
              <a:t>limited.</a:t>
            </a:r>
            <a:endParaRPr lang="en-US" sz="2800" dirty="0" smtClean="0">
              <a:latin typeface="Calibri"/>
              <a:cs typeface="Calibri"/>
            </a:endParaRPr>
          </a:p>
          <a:p>
            <a:pPr marL="355600" marR="310515" indent="-342900" algn="just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Calibri"/>
                <a:cs typeface="Calibri"/>
              </a:rPr>
              <a:t>It </a:t>
            </a:r>
            <a:r>
              <a:rPr lang="en-US" sz="2800" spc="-20" dirty="0" smtClean="0">
                <a:latin typeface="Calibri"/>
                <a:cs typeface="Calibri"/>
              </a:rPr>
              <a:t>may </a:t>
            </a:r>
            <a:r>
              <a:rPr lang="en-US" sz="2800" spc="-5" dirty="0" smtClean="0">
                <a:latin typeface="Calibri"/>
                <a:cs typeface="Calibri"/>
              </a:rPr>
              <a:t>be </a:t>
            </a:r>
            <a:r>
              <a:rPr lang="en-US" sz="2800" spc="-20" dirty="0" smtClean="0">
                <a:latin typeface="Calibri"/>
                <a:cs typeface="Calibri"/>
              </a:rPr>
              <a:t>payable </a:t>
            </a:r>
            <a:r>
              <a:rPr lang="en-US" sz="2800" spc="-5" dirty="0" smtClean="0">
                <a:latin typeface="Calibri"/>
                <a:cs typeface="Calibri"/>
              </a:rPr>
              <a:t>on demand or </a:t>
            </a:r>
            <a:r>
              <a:rPr lang="en-US" sz="2800" spc="-10" dirty="0" smtClean="0">
                <a:latin typeface="Calibri"/>
                <a:cs typeface="Calibri"/>
              </a:rPr>
              <a:t>after </a:t>
            </a:r>
            <a:r>
              <a:rPr lang="en-US" sz="2800" dirty="0" smtClean="0">
                <a:latin typeface="Calibri"/>
                <a:cs typeface="Calibri"/>
              </a:rPr>
              <a:t>a </a:t>
            </a:r>
            <a:r>
              <a:rPr lang="en-US" sz="2800" spc="-15" dirty="0" smtClean="0">
                <a:latin typeface="Calibri"/>
                <a:cs typeface="Calibri"/>
              </a:rPr>
              <a:t>definite  </a:t>
            </a:r>
            <a:r>
              <a:rPr lang="en-US" sz="2800" spc="-10" dirty="0" smtClean="0">
                <a:latin typeface="Calibri"/>
                <a:cs typeface="Calibri"/>
              </a:rPr>
              <a:t>period </a:t>
            </a:r>
            <a:r>
              <a:rPr lang="en-US" sz="2800" spc="-5" dirty="0" smtClean="0">
                <a:latin typeface="Calibri"/>
                <a:cs typeface="Calibri"/>
              </a:rPr>
              <a:t>of</a:t>
            </a:r>
            <a:r>
              <a:rPr lang="en-US" sz="2800" spc="15" dirty="0" smtClean="0"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time.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</TotalTime>
  <Words>1381</Words>
  <Application>Microsoft Office PowerPoint</Application>
  <PresentationFormat>On-screen Show (4:3)</PresentationFormat>
  <Paragraphs>112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NEGOTIABLE INSTRUMENT                   ACT 1881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NEGOTIABLE INSTRUMENT                   ACT 1881</dc:title>
  <dc:creator>Rashmita</dc:creator>
  <cp:lastModifiedBy>Rashmita</cp:lastModifiedBy>
  <cp:revision>1</cp:revision>
  <dcterms:created xsi:type="dcterms:W3CDTF">2020-05-22T13:10:14Z</dcterms:created>
  <dcterms:modified xsi:type="dcterms:W3CDTF">2020-05-22T14:30:04Z</dcterms:modified>
</cp:coreProperties>
</file>