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0" r:id="rId4"/>
    <p:sldId id="261" r:id="rId5"/>
    <p:sldId id="262" r:id="rId6"/>
    <p:sldId id="258" r:id="rId7"/>
    <p:sldId id="263" r:id="rId8"/>
    <p:sldId id="264" r:id="rId9"/>
    <p:sldId id="26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91" d="100"/>
          <a:sy n="91" d="100"/>
        </p:scale>
        <p:origin x="322"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0B63504-BCEF-493E-A5B2-0585115DAF19}" type="datetimeFigureOut">
              <a:rPr lang="en-IN" smtClean="0"/>
              <a:t>13-06-2021</a:t>
            </a:fld>
            <a:endParaRPr lang="en-IN"/>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IN"/>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8EFB23A6-B635-473E-8B5F-59F1B1CEABEB}" type="slidenum">
              <a:rPr lang="en-IN" smtClean="0"/>
              <a:t>‹#›</a:t>
            </a:fld>
            <a:endParaRPr lang="en-IN"/>
          </a:p>
        </p:txBody>
      </p:sp>
    </p:spTree>
    <p:extLst>
      <p:ext uri="{BB962C8B-B14F-4D97-AF65-F5344CB8AC3E}">
        <p14:creationId xmlns:p14="http://schemas.microsoft.com/office/powerpoint/2010/main" val="88467180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0B63504-BCEF-493E-A5B2-0585115DAF19}" type="datetimeFigureOut">
              <a:rPr lang="en-IN" smtClean="0"/>
              <a:t>13-06-2021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EFB23A6-B635-473E-8B5F-59F1B1CEABEB}" type="slidenum">
              <a:rPr lang="en-IN" smtClean="0"/>
              <a:t>‹#›</a:t>
            </a:fld>
            <a:endParaRPr lang="en-IN"/>
          </a:p>
        </p:txBody>
      </p:sp>
    </p:spTree>
    <p:extLst>
      <p:ext uri="{BB962C8B-B14F-4D97-AF65-F5344CB8AC3E}">
        <p14:creationId xmlns:p14="http://schemas.microsoft.com/office/powerpoint/2010/main" val="426504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0B63504-BCEF-493E-A5B2-0585115DAF19}" type="datetimeFigureOut">
              <a:rPr lang="en-IN" smtClean="0"/>
              <a:t>13-06-2021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EFB23A6-B635-473E-8B5F-59F1B1CEABEB}" type="slidenum">
              <a:rPr lang="en-IN" smtClean="0"/>
              <a:t>‹#›</a:t>
            </a:fld>
            <a:endParaRPr lang="en-IN"/>
          </a:p>
        </p:txBody>
      </p:sp>
    </p:spTree>
    <p:extLst>
      <p:ext uri="{BB962C8B-B14F-4D97-AF65-F5344CB8AC3E}">
        <p14:creationId xmlns:p14="http://schemas.microsoft.com/office/powerpoint/2010/main" val="3002005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0B63504-BCEF-493E-A5B2-0585115DAF19}" type="datetimeFigureOut">
              <a:rPr lang="en-IN" smtClean="0"/>
              <a:t>13-06-2021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EFB23A6-B635-473E-8B5F-59F1B1CEABEB}" type="slidenum">
              <a:rPr lang="en-IN" smtClean="0"/>
              <a:t>‹#›</a:t>
            </a:fld>
            <a:endParaRPr lang="en-IN"/>
          </a:p>
        </p:txBody>
      </p:sp>
    </p:spTree>
    <p:extLst>
      <p:ext uri="{BB962C8B-B14F-4D97-AF65-F5344CB8AC3E}">
        <p14:creationId xmlns:p14="http://schemas.microsoft.com/office/powerpoint/2010/main" val="377412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0B63504-BCEF-493E-A5B2-0585115DAF19}" type="datetimeFigureOut">
              <a:rPr lang="en-IN" smtClean="0"/>
              <a:t>13-06-2021</a:t>
            </a:fld>
            <a:endParaRPr lang="en-IN"/>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IN"/>
          </a:p>
        </p:txBody>
      </p:sp>
      <p:sp>
        <p:nvSpPr>
          <p:cNvPr id="6" name="Slide Number Placeholder 5"/>
          <p:cNvSpPr>
            <a:spLocks noGrp="1"/>
          </p:cNvSpPr>
          <p:nvPr>
            <p:ph type="sldNum" sz="quarter" idx="12"/>
          </p:nvPr>
        </p:nvSpPr>
        <p:spPr>
          <a:xfrm>
            <a:off x="8604504" y="5211060"/>
            <a:ext cx="2112264" cy="228600"/>
          </a:xfrm>
        </p:spPr>
        <p:txBody>
          <a:bodyPr/>
          <a:lstStyle/>
          <a:p>
            <a:fld id="{8EFB23A6-B635-473E-8B5F-59F1B1CEABEB}" type="slidenum">
              <a:rPr lang="en-IN" smtClean="0"/>
              <a:t>‹#›</a:t>
            </a:fld>
            <a:endParaRPr lang="en-IN"/>
          </a:p>
        </p:txBody>
      </p:sp>
    </p:spTree>
    <p:extLst>
      <p:ext uri="{BB962C8B-B14F-4D97-AF65-F5344CB8AC3E}">
        <p14:creationId xmlns:p14="http://schemas.microsoft.com/office/powerpoint/2010/main" val="2225395338"/>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0B63504-BCEF-493E-A5B2-0585115DAF19}" type="datetimeFigureOut">
              <a:rPr lang="en-IN" smtClean="0"/>
              <a:t>13-06-2021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EFB23A6-B635-473E-8B5F-59F1B1CEABEB}" type="slidenum">
              <a:rPr lang="en-IN" smtClean="0"/>
              <a:t>‹#›</a:t>
            </a:fld>
            <a:endParaRPr lang="en-IN"/>
          </a:p>
        </p:txBody>
      </p:sp>
    </p:spTree>
    <p:extLst>
      <p:ext uri="{BB962C8B-B14F-4D97-AF65-F5344CB8AC3E}">
        <p14:creationId xmlns:p14="http://schemas.microsoft.com/office/powerpoint/2010/main" val="23933292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0B63504-BCEF-493E-A5B2-0585115DAF19}" type="datetimeFigureOut">
              <a:rPr lang="en-IN" smtClean="0"/>
              <a:t>13-06-2021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EFB23A6-B635-473E-8B5F-59F1B1CEABEB}" type="slidenum">
              <a:rPr lang="en-IN" smtClean="0"/>
              <a:t>‹#›</a:t>
            </a:fld>
            <a:endParaRPr lang="en-IN"/>
          </a:p>
        </p:txBody>
      </p:sp>
    </p:spTree>
    <p:extLst>
      <p:ext uri="{BB962C8B-B14F-4D97-AF65-F5344CB8AC3E}">
        <p14:creationId xmlns:p14="http://schemas.microsoft.com/office/powerpoint/2010/main" val="3991280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0B63504-BCEF-493E-A5B2-0585115DAF19}" type="datetimeFigureOut">
              <a:rPr lang="en-IN" smtClean="0"/>
              <a:t>13-06-2021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EFB23A6-B635-473E-8B5F-59F1B1CEABEB}" type="slidenum">
              <a:rPr lang="en-IN" smtClean="0"/>
              <a:t>‹#›</a:t>
            </a:fld>
            <a:endParaRPr lang="en-IN"/>
          </a:p>
        </p:txBody>
      </p:sp>
    </p:spTree>
    <p:extLst>
      <p:ext uri="{BB962C8B-B14F-4D97-AF65-F5344CB8AC3E}">
        <p14:creationId xmlns:p14="http://schemas.microsoft.com/office/powerpoint/2010/main" val="3490337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B63504-BCEF-493E-A5B2-0585115DAF19}" type="datetimeFigureOut">
              <a:rPr lang="en-IN" smtClean="0"/>
              <a:t>13-06-2021</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EFB23A6-B635-473E-8B5F-59F1B1CEABEB}" type="slidenum">
              <a:rPr lang="en-IN" smtClean="0"/>
              <a:t>‹#›</a:t>
            </a:fld>
            <a:endParaRPr lang="en-IN"/>
          </a:p>
        </p:txBody>
      </p:sp>
    </p:spTree>
    <p:extLst>
      <p:ext uri="{BB962C8B-B14F-4D97-AF65-F5344CB8AC3E}">
        <p14:creationId xmlns:p14="http://schemas.microsoft.com/office/powerpoint/2010/main" val="2164393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30B63504-BCEF-493E-A5B2-0585115DAF19}" type="datetimeFigureOut">
              <a:rPr lang="en-IN" smtClean="0"/>
              <a:t>13-06-2021</a:t>
            </a:fld>
            <a:endParaRPr lang="en-IN"/>
          </a:p>
        </p:txBody>
      </p:sp>
      <p:sp>
        <p:nvSpPr>
          <p:cNvPr id="9" name="Footer Placeholder 8"/>
          <p:cNvSpPr>
            <a:spLocks noGrp="1"/>
          </p:cNvSpPr>
          <p:nvPr>
            <p:ph type="ftr" sz="quarter" idx="11"/>
          </p:nvPr>
        </p:nvSpPr>
        <p:spPr/>
        <p:txBody>
          <a:bodyPr/>
          <a:lstStyle>
            <a:lvl1pPr algn="r">
              <a:defRPr/>
            </a:lvl1pPr>
          </a:lstStyle>
          <a:p>
            <a:endParaRPr lang="en-IN"/>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8EFB23A6-B635-473E-8B5F-59F1B1CEABEB}" type="slidenum">
              <a:rPr lang="en-IN" smtClean="0"/>
              <a:t>‹#›</a:t>
            </a:fld>
            <a:endParaRPr lang="en-IN"/>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53264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0B63504-BCEF-493E-A5B2-0585115DAF19}" type="datetimeFigureOut">
              <a:rPr lang="en-IN" smtClean="0"/>
              <a:t>13-06-2021</a:t>
            </a:fld>
            <a:endParaRPr lang="en-IN"/>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IN"/>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8EFB23A6-B635-473E-8B5F-59F1B1CEABEB}" type="slidenum">
              <a:rPr lang="en-IN" smtClean="0"/>
              <a:t>‹#›</a:t>
            </a:fld>
            <a:endParaRPr lang="en-IN"/>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086211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0B63504-BCEF-493E-A5B2-0585115DAF19}" type="datetimeFigureOut">
              <a:rPr lang="en-IN" smtClean="0"/>
              <a:t>13-06-2021</a:t>
            </a:fld>
            <a:endParaRPr lang="en-IN"/>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IN"/>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8EFB23A6-B635-473E-8B5F-59F1B1CEABEB}" type="slidenum">
              <a:rPr lang="en-IN" smtClean="0"/>
              <a:t>‹#›</a:t>
            </a:fld>
            <a:endParaRPr lang="en-IN"/>
          </a:p>
        </p:txBody>
      </p:sp>
    </p:spTree>
    <p:extLst>
      <p:ext uri="{BB962C8B-B14F-4D97-AF65-F5344CB8AC3E}">
        <p14:creationId xmlns:p14="http://schemas.microsoft.com/office/powerpoint/2010/main" val="26672947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0A77B4-6057-4CA4-9F0A-01CB9B7A6A80}"/>
              </a:ext>
            </a:extLst>
          </p:cNvPr>
          <p:cNvSpPr>
            <a:spLocks noGrp="1"/>
          </p:cNvSpPr>
          <p:nvPr>
            <p:ph type="ctrTitle"/>
          </p:nvPr>
        </p:nvSpPr>
        <p:spPr/>
        <p:txBody>
          <a:bodyPr/>
          <a:lstStyle/>
          <a:p>
            <a:r>
              <a:rPr lang="en-IN" dirty="0"/>
              <a:t>Performance of contract</a:t>
            </a:r>
          </a:p>
        </p:txBody>
      </p:sp>
    </p:spTree>
    <p:extLst>
      <p:ext uri="{BB962C8B-B14F-4D97-AF65-F5344CB8AC3E}">
        <p14:creationId xmlns:p14="http://schemas.microsoft.com/office/powerpoint/2010/main" val="3821326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7D20CD7-22CB-48B4-B538-1B5AA480E8B8}"/>
              </a:ext>
            </a:extLst>
          </p:cNvPr>
          <p:cNvSpPr>
            <a:spLocks noGrp="1"/>
          </p:cNvSpPr>
          <p:nvPr>
            <p:ph idx="1"/>
          </p:nvPr>
        </p:nvSpPr>
        <p:spPr>
          <a:xfrm>
            <a:off x="746620" y="679508"/>
            <a:ext cx="10428914" cy="5246475"/>
          </a:xfrm>
        </p:spPr>
        <p:txBody>
          <a:bodyPr>
            <a:normAutofit lnSpcReduction="10000"/>
          </a:bodyPr>
          <a:lstStyle/>
          <a:p>
            <a:pPr marL="0" indent="0" algn="ctr">
              <a:buNone/>
            </a:pPr>
            <a:r>
              <a:rPr lang="en-US" sz="3200" b="1" dirty="0"/>
              <a:t>Definition</a:t>
            </a:r>
          </a:p>
          <a:p>
            <a:pPr marL="0" indent="0" algn="just">
              <a:buNone/>
            </a:pPr>
            <a:r>
              <a:rPr lang="en-US" dirty="0"/>
              <a:t> </a:t>
            </a:r>
            <a:r>
              <a:rPr lang="en-US" sz="2800" i="1" dirty="0"/>
              <a:t>Performance of a contract consists in doing or causing to be done what the promisor has promised to do. A contract creates legal obligations. Performance of a contract means the carrying out of these obligations. </a:t>
            </a:r>
          </a:p>
          <a:p>
            <a:pPr marL="0" indent="0" algn="just">
              <a:buNone/>
            </a:pPr>
            <a:r>
              <a:rPr lang="en-US" sz="2800" i="1" dirty="0"/>
              <a:t>When the terms of a contract are fulfilled by the respective parties to the contract, performance of contract takes place. </a:t>
            </a:r>
          </a:p>
          <a:p>
            <a:pPr marL="0" indent="0" algn="just">
              <a:buNone/>
            </a:pPr>
            <a:r>
              <a:rPr lang="en-US" sz="2800" i="1" dirty="0"/>
              <a:t>Example A promises to deliver 100 bags of wheat to B and B promises to pay Rs. One lakh on delivery. The contract is said to be performed when A delivers 100 bags wheat to B and B pays Rs. One Lakh to him. </a:t>
            </a:r>
            <a:endParaRPr lang="en-IN" sz="2800" i="1" dirty="0"/>
          </a:p>
        </p:txBody>
      </p:sp>
    </p:spTree>
    <p:extLst>
      <p:ext uri="{BB962C8B-B14F-4D97-AF65-F5344CB8AC3E}">
        <p14:creationId xmlns:p14="http://schemas.microsoft.com/office/powerpoint/2010/main" val="17044072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102983-DCD4-445C-B537-4C81D4A7AD20}"/>
              </a:ext>
            </a:extLst>
          </p:cNvPr>
          <p:cNvSpPr>
            <a:spLocks noGrp="1"/>
          </p:cNvSpPr>
          <p:nvPr>
            <p:ph type="title"/>
          </p:nvPr>
        </p:nvSpPr>
        <p:spPr>
          <a:xfrm>
            <a:off x="947956" y="553673"/>
            <a:ext cx="10177244" cy="906011"/>
          </a:xfrm>
        </p:spPr>
        <p:txBody>
          <a:bodyPr/>
          <a:lstStyle/>
          <a:p>
            <a:r>
              <a:rPr lang="en-US" dirty="0"/>
              <a:t>Who may perform the contract?</a:t>
            </a:r>
            <a:endParaRPr lang="en-IN" dirty="0"/>
          </a:p>
        </p:txBody>
      </p:sp>
      <p:sp>
        <p:nvSpPr>
          <p:cNvPr id="3" name="Content Placeholder 2">
            <a:extLst>
              <a:ext uri="{FF2B5EF4-FFF2-40B4-BE49-F238E27FC236}">
                <a16:creationId xmlns:a16="http://schemas.microsoft.com/office/drawing/2014/main" id="{3B437929-CC11-4C3B-9395-EF42155B5E17}"/>
              </a:ext>
            </a:extLst>
          </p:cNvPr>
          <p:cNvSpPr>
            <a:spLocks noGrp="1"/>
          </p:cNvSpPr>
          <p:nvPr>
            <p:ph idx="1"/>
          </p:nvPr>
        </p:nvSpPr>
        <p:spPr>
          <a:xfrm>
            <a:off x="855677" y="1669409"/>
            <a:ext cx="10269523" cy="4546833"/>
          </a:xfrm>
        </p:spPr>
        <p:txBody>
          <a:bodyPr>
            <a:normAutofit/>
          </a:bodyPr>
          <a:lstStyle/>
          <a:p>
            <a:pPr marL="0" indent="0" algn="just">
              <a:buNone/>
            </a:pPr>
            <a:r>
              <a:rPr lang="en-US" sz="3200" b="1" i="1" dirty="0"/>
              <a:t>The contract may be performed by three categories</a:t>
            </a:r>
          </a:p>
          <a:p>
            <a:pPr algn="just">
              <a:buFont typeface="Wingdings" panose="05000000000000000000" pitchFamily="2" charset="2"/>
              <a:buChar char="Ø"/>
            </a:pPr>
            <a:r>
              <a:rPr lang="en-US" sz="3200" b="1" i="1" dirty="0"/>
              <a:t>Promisor </a:t>
            </a:r>
          </a:p>
          <a:p>
            <a:pPr algn="just">
              <a:buFont typeface="Wingdings" panose="05000000000000000000" pitchFamily="2" charset="2"/>
              <a:buChar char="Ø"/>
            </a:pPr>
            <a:r>
              <a:rPr lang="en-US" sz="3200" b="1" i="1" dirty="0"/>
              <a:t>Agent</a:t>
            </a:r>
          </a:p>
          <a:p>
            <a:pPr algn="just">
              <a:buFont typeface="Wingdings" panose="05000000000000000000" pitchFamily="2" charset="2"/>
              <a:buChar char="Ø"/>
            </a:pPr>
            <a:r>
              <a:rPr lang="en-US" sz="3200" b="1" i="1" dirty="0"/>
              <a:t>Legal representative</a:t>
            </a:r>
            <a:endParaRPr lang="en-IN" sz="3200" b="1" i="1" dirty="0"/>
          </a:p>
        </p:txBody>
      </p:sp>
    </p:spTree>
    <p:extLst>
      <p:ext uri="{BB962C8B-B14F-4D97-AF65-F5344CB8AC3E}">
        <p14:creationId xmlns:p14="http://schemas.microsoft.com/office/powerpoint/2010/main" val="35189835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194F0D9-0123-4714-8037-5C7672A1AB33}"/>
              </a:ext>
            </a:extLst>
          </p:cNvPr>
          <p:cNvSpPr>
            <a:spLocks noGrp="1"/>
          </p:cNvSpPr>
          <p:nvPr>
            <p:ph idx="1"/>
          </p:nvPr>
        </p:nvSpPr>
        <p:spPr>
          <a:xfrm>
            <a:off x="704676" y="1333850"/>
            <a:ext cx="10420524" cy="5075338"/>
          </a:xfrm>
        </p:spPr>
        <p:txBody>
          <a:bodyPr>
            <a:normAutofit/>
          </a:bodyPr>
          <a:lstStyle/>
          <a:p>
            <a:pPr marL="0" indent="0" algn="just">
              <a:buNone/>
            </a:pPr>
            <a:r>
              <a:rPr lang="en-US" sz="2400" b="1" i="1" dirty="0"/>
              <a:t>Promisor – </a:t>
            </a:r>
            <a:r>
              <a:rPr lang="en-US" sz="2400" i="1" dirty="0"/>
              <a:t>If a contract involves the exercise of personal skill and qualifications of the promisor, then it must be performed by the promisor himself.</a:t>
            </a:r>
          </a:p>
          <a:p>
            <a:pPr marL="0" indent="0" algn="just">
              <a:buNone/>
            </a:pPr>
            <a:r>
              <a:rPr lang="en-US" sz="2400" b="1" i="1" dirty="0"/>
              <a:t>Agent – </a:t>
            </a:r>
            <a:r>
              <a:rPr lang="en-US" sz="2400" i="1" dirty="0"/>
              <a:t>When the personal skill of the promisor is not necessary and the work could be done by anyone, the promisor or his representative may employ a competent person to perform it. He acts as the agent of the promisor.</a:t>
            </a:r>
          </a:p>
          <a:p>
            <a:pPr marL="0" indent="0" algn="just">
              <a:buNone/>
            </a:pPr>
            <a:r>
              <a:rPr lang="en-US" sz="2400" b="1" i="1" dirty="0"/>
              <a:t>Legal representative – </a:t>
            </a:r>
            <a:r>
              <a:rPr lang="en-US" sz="2400" i="1" dirty="0"/>
              <a:t>If the promisor dies before the performance of the contract, his legal representatives like sons and daughters who inherit the property of the deceased promisor are bound to perform it.</a:t>
            </a:r>
          </a:p>
        </p:txBody>
      </p:sp>
    </p:spTree>
    <p:extLst>
      <p:ext uri="{BB962C8B-B14F-4D97-AF65-F5344CB8AC3E}">
        <p14:creationId xmlns:p14="http://schemas.microsoft.com/office/powerpoint/2010/main" val="27579259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75BD6F-CBD4-41C7-982B-C919A18475B8}"/>
              </a:ext>
            </a:extLst>
          </p:cNvPr>
          <p:cNvSpPr>
            <a:spLocks noGrp="1"/>
          </p:cNvSpPr>
          <p:nvPr>
            <p:ph idx="1"/>
          </p:nvPr>
        </p:nvSpPr>
        <p:spPr>
          <a:xfrm>
            <a:off x="1258348" y="838899"/>
            <a:ext cx="9866851" cy="5729681"/>
          </a:xfrm>
        </p:spPr>
        <p:txBody>
          <a:bodyPr>
            <a:normAutofit fontScale="92500" lnSpcReduction="10000"/>
          </a:bodyPr>
          <a:lstStyle/>
          <a:p>
            <a:pPr marL="0" indent="0">
              <a:buNone/>
            </a:pPr>
            <a:r>
              <a:rPr lang="en-US" sz="2800" b="1" i="1" dirty="0"/>
              <a:t>Who can demand performance</a:t>
            </a:r>
          </a:p>
          <a:p>
            <a:pPr>
              <a:buFont typeface="Wingdings" panose="05000000000000000000" pitchFamily="2" charset="2"/>
              <a:buChar char="Ø"/>
            </a:pPr>
            <a:r>
              <a:rPr lang="en-US" sz="2800" b="1" i="1" dirty="0"/>
              <a:t> </a:t>
            </a:r>
            <a:r>
              <a:rPr lang="en-US" sz="2800" i="1" dirty="0"/>
              <a:t>Naturally, it is only the promisor who can demand performance of the promise. It makes no difference whether the promise is for the benefit of the promise or for any other person. </a:t>
            </a:r>
          </a:p>
          <a:p>
            <a:pPr>
              <a:buFont typeface="Wingdings" panose="05000000000000000000" pitchFamily="2" charset="2"/>
              <a:buChar char="Ø"/>
            </a:pPr>
            <a:r>
              <a:rPr lang="en-US" sz="2800" i="1" dirty="0"/>
              <a:t> In certain cases, a third party can also enforce a promise under a contract even though he is not a party to contract. </a:t>
            </a:r>
          </a:p>
          <a:p>
            <a:pPr>
              <a:buFont typeface="Wingdings" panose="05000000000000000000" pitchFamily="2" charset="2"/>
              <a:buChar char="Ø"/>
            </a:pPr>
            <a:r>
              <a:rPr lang="en-US" sz="2800" i="1" dirty="0"/>
              <a:t> In the case of death of promisor, his legal representatives can demand performance.</a:t>
            </a:r>
          </a:p>
          <a:p>
            <a:pPr>
              <a:buFont typeface="Wingdings" panose="05000000000000000000" pitchFamily="2" charset="2"/>
              <a:buChar char="Ø"/>
            </a:pPr>
            <a:r>
              <a:rPr lang="en-US" sz="2800" b="1" dirty="0"/>
              <a:t> </a:t>
            </a:r>
            <a:r>
              <a:rPr lang="en-US" sz="2800" b="1" i="1" dirty="0"/>
              <a:t>Example </a:t>
            </a:r>
            <a:r>
              <a:rPr lang="en-US" sz="2800" i="1" dirty="0"/>
              <a:t>• A promises to B to pay C a sum of Rs. 500. A does not pay the sum to C. C cannot take any against A. It is only B or his representatives who can enforce this promise against A since B is the </a:t>
            </a:r>
            <a:r>
              <a:rPr lang="en-US" sz="2800" i="1" dirty="0" err="1"/>
              <a:t>promisee</a:t>
            </a:r>
            <a:r>
              <a:rPr lang="en-US" sz="2800" i="1" dirty="0"/>
              <a:t>.</a:t>
            </a:r>
          </a:p>
          <a:p>
            <a:pPr>
              <a:buFont typeface="Wingdings" panose="05000000000000000000" pitchFamily="2" charset="2"/>
              <a:buChar char="Ø"/>
            </a:pPr>
            <a:endParaRPr lang="en-IN" sz="2800" i="1" dirty="0"/>
          </a:p>
        </p:txBody>
      </p:sp>
    </p:spTree>
    <p:extLst>
      <p:ext uri="{BB962C8B-B14F-4D97-AF65-F5344CB8AC3E}">
        <p14:creationId xmlns:p14="http://schemas.microsoft.com/office/powerpoint/2010/main" val="9280534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C98A4F1-9AC6-43FC-AE3F-23FFEE072BE5}"/>
              </a:ext>
            </a:extLst>
          </p:cNvPr>
          <p:cNvSpPr txBox="1"/>
          <p:nvPr/>
        </p:nvSpPr>
        <p:spPr>
          <a:xfrm>
            <a:off x="880844" y="578840"/>
            <a:ext cx="10444294" cy="5693866"/>
          </a:xfrm>
          <a:prstGeom prst="rect">
            <a:avLst/>
          </a:prstGeom>
          <a:noFill/>
        </p:spPr>
        <p:txBody>
          <a:bodyPr wrap="square">
            <a:spAutoFit/>
          </a:bodyPr>
          <a:lstStyle/>
          <a:p>
            <a:pPr algn="ctr"/>
            <a:r>
              <a:rPr lang="en-US" sz="2800" b="1" i="1" dirty="0"/>
              <a:t>Time and Place of performance</a:t>
            </a:r>
          </a:p>
          <a:p>
            <a:r>
              <a:rPr lang="en-US" sz="2000" i="1" dirty="0"/>
              <a:t>• </a:t>
            </a:r>
            <a:r>
              <a:rPr lang="en-US" sz="2400" i="1" dirty="0"/>
              <a:t>It is for the parties of the contract to determine the time and place of performance of contract.</a:t>
            </a:r>
          </a:p>
          <a:p>
            <a:r>
              <a:rPr lang="en-US" sz="2400" i="1" dirty="0"/>
              <a:t>• The following rules regarding time and place of performance of a contract are discussed in the Contract Act. </a:t>
            </a:r>
          </a:p>
          <a:p>
            <a:pPr marL="342900" indent="-342900">
              <a:buFont typeface="Wingdings" panose="05000000000000000000" pitchFamily="2" charset="2"/>
              <a:buChar char="ü"/>
            </a:pPr>
            <a:r>
              <a:rPr lang="en-US" sz="2400" i="1" u="sng" dirty="0"/>
              <a:t>Where the time is not fixed </a:t>
            </a:r>
            <a:r>
              <a:rPr lang="en-US" sz="2400" i="1" dirty="0"/>
              <a:t>– According to section 46, where the contract is to be performed without any demand by the promise and where no time for performance is fixed, then the contract must be performed within a reasonable time</a:t>
            </a:r>
          </a:p>
          <a:p>
            <a:r>
              <a:rPr lang="en-US" sz="2400" i="1" dirty="0"/>
              <a:t>	</a:t>
            </a:r>
            <a:r>
              <a:rPr lang="en-US" sz="2400" i="1" u="sng" dirty="0"/>
              <a:t>Example </a:t>
            </a:r>
            <a:r>
              <a:rPr lang="en-US" sz="2400" i="1" dirty="0"/>
              <a:t>• A borrowed certain sum of money from B and B directed to pay the said sum to C, a third party. A also agreed to repay to C but A did not fulfill his promise for three years. It was held that the failure to pay the amount to C by A amounted to a breach of contract since a period of three years considered a reasonable time for performance</a:t>
            </a:r>
            <a:endParaRPr lang="en-IN" sz="2400" i="1" dirty="0"/>
          </a:p>
        </p:txBody>
      </p:sp>
    </p:spTree>
    <p:extLst>
      <p:ext uri="{BB962C8B-B14F-4D97-AF65-F5344CB8AC3E}">
        <p14:creationId xmlns:p14="http://schemas.microsoft.com/office/powerpoint/2010/main" val="6187273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23AE818-B2D3-40E4-926F-DEF7F58B931B}"/>
              </a:ext>
            </a:extLst>
          </p:cNvPr>
          <p:cNvSpPr txBox="1"/>
          <p:nvPr/>
        </p:nvSpPr>
        <p:spPr>
          <a:xfrm>
            <a:off x="1275127" y="696286"/>
            <a:ext cx="9345336" cy="5262979"/>
          </a:xfrm>
          <a:prstGeom prst="rect">
            <a:avLst/>
          </a:prstGeom>
          <a:noFill/>
        </p:spPr>
        <p:txBody>
          <a:bodyPr wrap="square">
            <a:spAutoFit/>
          </a:bodyPr>
          <a:lstStyle/>
          <a:p>
            <a:pPr marL="285750" indent="-285750" algn="just">
              <a:buFont typeface="Wingdings" panose="05000000000000000000" pitchFamily="2" charset="2"/>
              <a:buChar char="ü"/>
            </a:pPr>
            <a:r>
              <a:rPr lang="en-US" sz="2800" i="1" u="sng" dirty="0"/>
              <a:t>Where the time is fixed </a:t>
            </a:r>
            <a:r>
              <a:rPr lang="en-US" sz="2800" i="1" dirty="0"/>
              <a:t>– According to section 46, when a promise is to be performed on a certain day and the promisor has undertaken to perform it without application by the promise, the promisor may perform it at any time during the usual hours of business on such a day and at the place at which the promise ought to be performed.</a:t>
            </a:r>
            <a:r>
              <a:rPr lang="en-US" sz="2800" dirty="0"/>
              <a:t> </a:t>
            </a:r>
            <a:r>
              <a:rPr lang="en-US" sz="2800" b="1" i="1" dirty="0"/>
              <a:t>Example</a:t>
            </a:r>
            <a:r>
              <a:rPr lang="en-US" sz="2800" i="1" dirty="0"/>
              <a:t> • X promises to deliver goods at Y’s godown on the lst of January. On that day, X brings the goods to Y’s godown, but after the usual hour for closing it. Hence the goods are not received. In this case, X has not performed his contract in time</a:t>
            </a:r>
            <a:endParaRPr lang="en-IN" sz="2800" i="1" dirty="0"/>
          </a:p>
        </p:txBody>
      </p:sp>
    </p:spTree>
    <p:extLst>
      <p:ext uri="{BB962C8B-B14F-4D97-AF65-F5344CB8AC3E}">
        <p14:creationId xmlns:p14="http://schemas.microsoft.com/office/powerpoint/2010/main" val="22503379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26CE0FC-6322-43CF-8AC6-3F7D9E51BF89}"/>
              </a:ext>
            </a:extLst>
          </p:cNvPr>
          <p:cNvSpPr txBox="1"/>
          <p:nvPr/>
        </p:nvSpPr>
        <p:spPr>
          <a:xfrm>
            <a:off x="1451295" y="1635853"/>
            <a:ext cx="10016455" cy="2246769"/>
          </a:xfrm>
          <a:prstGeom prst="rect">
            <a:avLst/>
          </a:prstGeom>
          <a:noFill/>
        </p:spPr>
        <p:txBody>
          <a:bodyPr wrap="square">
            <a:spAutoFit/>
          </a:bodyPr>
          <a:lstStyle/>
          <a:p>
            <a:pPr marL="457200" indent="-457200">
              <a:buFont typeface="Wingdings" panose="05000000000000000000" pitchFamily="2" charset="2"/>
              <a:buChar char="ü"/>
            </a:pPr>
            <a:r>
              <a:rPr lang="en-US" sz="2800" i="1" dirty="0"/>
              <a:t>Place of performance – If the contract mentions a place, the contract must be performed at the place mentioned in the contract. If the place is not mentioned, the promisor must ask the promise to fix a reasonable place to perform the contract.</a:t>
            </a:r>
            <a:endParaRPr lang="en-IN" sz="2800" i="1" dirty="0"/>
          </a:p>
        </p:txBody>
      </p:sp>
    </p:spTree>
    <p:extLst>
      <p:ext uri="{BB962C8B-B14F-4D97-AF65-F5344CB8AC3E}">
        <p14:creationId xmlns:p14="http://schemas.microsoft.com/office/powerpoint/2010/main" val="35958186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Stop Saying Thank You on Social Media and Say Something Meaningful!">
            <a:extLst>
              <a:ext uri="{FF2B5EF4-FFF2-40B4-BE49-F238E27FC236}">
                <a16:creationId xmlns:a16="http://schemas.microsoft.com/office/drawing/2014/main" id="{C8ABD04C-FAFD-44A8-AF7F-1B8384CEBFF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75421" y="947957"/>
            <a:ext cx="6795082" cy="45468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05820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23</TotalTime>
  <Words>707</Words>
  <Application>Microsoft Office PowerPoint</Application>
  <PresentationFormat>Widescreen</PresentationFormat>
  <Paragraphs>25</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Century Gothic</vt:lpstr>
      <vt:lpstr>Garamond</vt:lpstr>
      <vt:lpstr>Wingdings</vt:lpstr>
      <vt:lpstr>Savon</vt:lpstr>
      <vt:lpstr>Performance of contract</vt:lpstr>
      <vt:lpstr>PowerPoint Presentation</vt:lpstr>
      <vt:lpstr>Who may perform the contract?</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Performance of contract</dc:title>
  <dc:creator>Rashmita Borgohain</dc:creator>
  <cp:lastModifiedBy>Rashmita Borgohain</cp:lastModifiedBy>
  <cp:revision>4</cp:revision>
  <dcterms:created xsi:type="dcterms:W3CDTF">2021-06-13T16:41:47Z</dcterms:created>
  <dcterms:modified xsi:type="dcterms:W3CDTF">2021-06-13T17:05:19Z</dcterms:modified>
</cp:coreProperties>
</file>