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62" r:id="rId5"/>
    <p:sldId id="266" r:id="rId6"/>
    <p:sldId id="263" r:id="rId7"/>
    <p:sldId id="264" r:id="rId8"/>
    <p:sldId id="265" r:id="rId9"/>
    <p:sldId id="267" r:id="rId10"/>
    <p:sldId id="268" r:id="rId11"/>
    <p:sldId id="269" r:id="rId12"/>
    <p:sldId id="270" r:id="rId13"/>
    <p:sldId id="271" r:id="rId14"/>
    <p:sldId id="272" r:id="rId15"/>
    <p:sldId id="273" r:id="rId16"/>
    <p:sldId id="274" r:id="rId17"/>
    <p:sldId id="275" r:id="rId18"/>
    <p:sldId id="276"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1" d="100"/>
          <a:sy n="91" d="100"/>
        </p:scale>
        <p:origin x="32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39D52558-33CC-40BC-A695-14C64FD64164}" type="datetimeFigureOut">
              <a:rPr lang="en-IN" smtClean="0"/>
              <a:t>14-06-2021</a:t>
            </a:fld>
            <a:endParaRPr lang="en-IN"/>
          </a:p>
        </p:txBody>
      </p:sp>
      <p:sp>
        <p:nvSpPr>
          <p:cNvPr id="5" name="Footer Placeholder 4"/>
          <p:cNvSpPr>
            <a:spLocks noGrp="1"/>
          </p:cNvSpPr>
          <p:nvPr>
            <p:ph type="ftr" sz="quarter" idx="11"/>
          </p:nvPr>
        </p:nvSpPr>
        <p:spPr>
          <a:xfrm>
            <a:off x="3962399" y="5870575"/>
            <a:ext cx="4893958" cy="377825"/>
          </a:xfrm>
        </p:spPr>
        <p:txBody>
          <a:bodyPr/>
          <a:lstStyle/>
          <a:p>
            <a:endParaRPr lang="en-IN"/>
          </a:p>
        </p:txBody>
      </p:sp>
      <p:sp>
        <p:nvSpPr>
          <p:cNvPr id="6" name="Slide Number Placeholder 5"/>
          <p:cNvSpPr>
            <a:spLocks noGrp="1"/>
          </p:cNvSpPr>
          <p:nvPr>
            <p:ph type="sldNum" sz="quarter" idx="12"/>
          </p:nvPr>
        </p:nvSpPr>
        <p:spPr>
          <a:xfrm>
            <a:off x="10608958" y="5870575"/>
            <a:ext cx="551167" cy="377825"/>
          </a:xfrm>
        </p:spPr>
        <p:txBody>
          <a:bodyPr/>
          <a:lstStyle/>
          <a:p>
            <a:fld id="{933D6211-5CC2-455D-9A29-409508AE104A}" type="slidenum">
              <a:rPr lang="en-IN" smtClean="0"/>
              <a:t>‹#›</a:t>
            </a:fld>
            <a:endParaRPr lang="en-IN"/>
          </a:p>
        </p:txBody>
      </p:sp>
    </p:spTree>
    <p:extLst>
      <p:ext uri="{BB962C8B-B14F-4D97-AF65-F5344CB8AC3E}">
        <p14:creationId xmlns:p14="http://schemas.microsoft.com/office/powerpoint/2010/main" val="81203084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D52558-33CC-40BC-A695-14C64FD64164}" type="datetimeFigureOut">
              <a:rPr lang="en-IN" smtClean="0"/>
              <a:t>14-06-2021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33D6211-5CC2-455D-9A29-409508AE104A}" type="slidenum">
              <a:rPr lang="en-IN" smtClean="0"/>
              <a:t>‹#›</a:t>
            </a:fld>
            <a:endParaRPr lang="en-IN"/>
          </a:p>
        </p:txBody>
      </p:sp>
    </p:spTree>
    <p:extLst>
      <p:ext uri="{BB962C8B-B14F-4D97-AF65-F5344CB8AC3E}">
        <p14:creationId xmlns:p14="http://schemas.microsoft.com/office/powerpoint/2010/main" val="1842763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D52558-33CC-40BC-A695-14C64FD64164}" type="datetimeFigureOut">
              <a:rPr lang="en-IN" smtClean="0"/>
              <a:t>14-06-2021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3D6211-5CC2-455D-9A29-409508AE104A}" type="slidenum">
              <a:rPr lang="en-IN" smtClean="0"/>
              <a:t>‹#›</a:t>
            </a:fld>
            <a:endParaRPr lang="en-IN"/>
          </a:p>
        </p:txBody>
      </p:sp>
    </p:spTree>
    <p:extLst>
      <p:ext uri="{BB962C8B-B14F-4D97-AF65-F5344CB8AC3E}">
        <p14:creationId xmlns:p14="http://schemas.microsoft.com/office/powerpoint/2010/main" val="3724144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D52558-33CC-40BC-A695-14C64FD64164}" type="datetimeFigureOut">
              <a:rPr lang="en-IN" smtClean="0"/>
              <a:t>14-06-2021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3D6211-5CC2-455D-9A29-409508AE104A}" type="slidenum">
              <a:rPr lang="en-IN" smtClean="0"/>
              <a:t>‹#›</a:t>
            </a:fld>
            <a:endParaRPr lang="en-IN"/>
          </a:p>
        </p:txBody>
      </p:sp>
    </p:spTree>
    <p:extLst>
      <p:ext uri="{BB962C8B-B14F-4D97-AF65-F5344CB8AC3E}">
        <p14:creationId xmlns:p14="http://schemas.microsoft.com/office/powerpoint/2010/main" val="2733970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D52558-33CC-40BC-A695-14C64FD64164}" type="datetimeFigureOut">
              <a:rPr lang="en-IN" smtClean="0"/>
              <a:t>14-06-2021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3D6211-5CC2-455D-9A29-409508AE104A}" type="slidenum">
              <a:rPr lang="en-IN" smtClean="0"/>
              <a:t>‹#›</a:t>
            </a:fld>
            <a:endParaRPr lang="en-IN"/>
          </a:p>
        </p:txBody>
      </p:sp>
    </p:spTree>
    <p:extLst>
      <p:ext uri="{BB962C8B-B14F-4D97-AF65-F5344CB8AC3E}">
        <p14:creationId xmlns:p14="http://schemas.microsoft.com/office/powerpoint/2010/main" val="24046762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D52558-33CC-40BC-A695-14C64FD64164}" type="datetimeFigureOut">
              <a:rPr lang="en-IN" smtClean="0"/>
              <a:t>14-06-2021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3D6211-5CC2-455D-9A29-409508AE104A}" type="slidenum">
              <a:rPr lang="en-IN" smtClean="0"/>
              <a:t>‹#›</a:t>
            </a:fld>
            <a:endParaRPr lang="en-IN"/>
          </a:p>
        </p:txBody>
      </p:sp>
    </p:spTree>
    <p:extLst>
      <p:ext uri="{BB962C8B-B14F-4D97-AF65-F5344CB8AC3E}">
        <p14:creationId xmlns:p14="http://schemas.microsoft.com/office/powerpoint/2010/main" val="25763368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D52558-33CC-40BC-A695-14C64FD64164}" type="datetimeFigureOut">
              <a:rPr lang="en-IN" smtClean="0"/>
              <a:t>14-06-2021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3D6211-5CC2-455D-9A29-409508AE104A}" type="slidenum">
              <a:rPr lang="en-IN" smtClean="0"/>
              <a:t>‹#›</a:t>
            </a:fld>
            <a:endParaRPr lang="en-IN"/>
          </a:p>
        </p:txBody>
      </p:sp>
    </p:spTree>
    <p:extLst>
      <p:ext uri="{BB962C8B-B14F-4D97-AF65-F5344CB8AC3E}">
        <p14:creationId xmlns:p14="http://schemas.microsoft.com/office/powerpoint/2010/main" val="30641175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D52558-33CC-40BC-A695-14C64FD64164}" type="datetimeFigureOut">
              <a:rPr lang="en-IN" smtClean="0"/>
              <a:t>14-06-2021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3D6211-5CC2-455D-9A29-409508AE104A}" type="slidenum">
              <a:rPr lang="en-IN" smtClean="0"/>
              <a:t>‹#›</a:t>
            </a:fld>
            <a:endParaRPr lang="en-IN"/>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28272269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D52558-33CC-40BC-A695-14C64FD64164}" type="datetimeFigureOut">
              <a:rPr lang="en-IN" smtClean="0"/>
              <a:t>14-06-2021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3D6211-5CC2-455D-9A29-409508AE104A}" type="slidenum">
              <a:rPr lang="en-IN" smtClean="0"/>
              <a:t>‹#›</a:t>
            </a:fld>
            <a:endParaRPr lang="en-IN"/>
          </a:p>
        </p:txBody>
      </p:sp>
    </p:spTree>
    <p:extLst>
      <p:ext uri="{BB962C8B-B14F-4D97-AF65-F5344CB8AC3E}">
        <p14:creationId xmlns:p14="http://schemas.microsoft.com/office/powerpoint/2010/main" val="3938861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D52558-33CC-40BC-A695-14C64FD64164}" type="datetimeFigureOut">
              <a:rPr lang="en-IN" smtClean="0"/>
              <a:t>14-06-2021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3D6211-5CC2-455D-9A29-409508AE104A}" type="slidenum">
              <a:rPr lang="en-IN" smtClean="0"/>
              <a:t>‹#›</a:t>
            </a:fld>
            <a:endParaRPr lang="en-IN"/>
          </a:p>
        </p:txBody>
      </p:sp>
    </p:spTree>
    <p:extLst>
      <p:ext uri="{BB962C8B-B14F-4D97-AF65-F5344CB8AC3E}">
        <p14:creationId xmlns:p14="http://schemas.microsoft.com/office/powerpoint/2010/main" val="652815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D52558-33CC-40BC-A695-14C64FD64164}" type="datetimeFigureOut">
              <a:rPr lang="en-IN" smtClean="0"/>
              <a:t>14-06-2021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3D6211-5CC2-455D-9A29-409508AE104A}" type="slidenum">
              <a:rPr lang="en-IN" smtClean="0"/>
              <a:t>‹#›</a:t>
            </a:fld>
            <a:endParaRPr lang="en-IN"/>
          </a:p>
        </p:txBody>
      </p:sp>
    </p:spTree>
    <p:extLst>
      <p:ext uri="{BB962C8B-B14F-4D97-AF65-F5344CB8AC3E}">
        <p14:creationId xmlns:p14="http://schemas.microsoft.com/office/powerpoint/2010/main" val="423081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9D52558-33CC-40BC-A695-14C64FD64164}" type="datetimeFigureOut">
              <a:rPr lang="en-IN" smtClean="0"/>
              <a:t>14-06-2021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33D6211-5CC2-455D-9A29-409508AE104A}" type="slidenum">
              <a:rPr lang="en-IN" smtClean="0"/>
              <a:t>‹#›</a:t>
            </a:fld>
            <a:endParaRPr lang="en-IN"/>
          </a:p>
        </p:txBody>
      </p:sp>
    </p:spTree>
    <p:extLst>
      <p:ext uri="{BB962C8B-B14F-4D97-AF65-F5344CB8AC3E}">
        <p14:creationId xmlns:p14="http://schemas.microsoft.com/office/powerpoint/2010/main" val="1998571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9D52558-33CC-40BC-A695-14C64FD64164}" type="datetimeFigureOut">
              <a:rPr lang="en-IN" smtClean="0"/>
              <a:t>14-06-2021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33D6211-5CC2-455D-9A29-409508AE104A}" type="slidenum">
              <a:rPr lang="en-IN" smtClean="0"/>
              <a:t>‹#›</a:t>
            </a:fld>
            <a:endParaRPr lang="en-IN"/>
          </a:p>
        </p:txBody>
      </p:sp>
    </p:spTree>
    <p:extLst>
      <p:ext uri="{BB962C8B-B14F-4D97-AF65-F5344CB8AC3E}">
        <p14:creationId xmlns:p14="http://schemas.microsoft.com/office/powerpoint/2010/main" val="3375774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9D52558-33CC-40BC-A695-14C64FD64164}" type="datetimeFigureOut">
              <a:rPr lang="en-IN" smtClean="0"/>
              <a:t>14-06-2021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33D6211-5CC2-455D-9A29-409508AE104A}" type="slidenum">
              <a:rPr lang="en-IN" smtClean="0"/>
              <a:t>‹#›</a:t>
            </a:fld>
            <a:endParaRPr lang="en-IN"/>
          </a:p>
        </p:txBody>
      </p:sp>
    </p:spTree>
    <p:extLst>
      <p:ext uri="{BB962C8B-B14F-4D97-AF65-F5344CB8AC3E}">
        <p14:creationId xmlns:p14="http://schemas.microsoft.com/office/powerpoint/2010/main" val="2393425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39D52558-33CC-40BC-A695-14C64FD64164}" type="datetimeFigureOut">
              <a:rPr lang="en-IN" smtClean="0"/>
              <a:t>14-06-2021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33D6211-5CC2-455D-9A29-409508AE104A}" type="slidenum">
              <a:rPr lang="en-IN" smtClean="0"/>
              <a:t>‹#›</a:t>
            </a:fld>
            <a:endParaRPr lang="en-IN"/>
          </a:p>
        </p:txBody>
      </p:sp>
    </p:spTree>
    <p:extLst>
      <p:ext uri="{BB962C8B-B14F-4D97-AF65-F5344CB8AC3E}">
        <p14:creationId xmlns:p14="http://schemas.microsoft.com/office/powerpoint/2010/main" val="4154031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D52558-33CC-40BC-A695-14C64FD64164}" type="datetimeFigureOut">
              <a:rPr lang="en-IN" smtClean="0"/>
              <a:t>14-06-2021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33D6211-5CC2-455D-9A29-409508AE104A}" type="slidenum">
              <a:rPr lang="en-IN" smtClean="0"/>
              <a:t>‹#›</a:t>
            </a:fld>
            <a:endParaRPr lang="en-IN"/>
          </a:p>
        </p:txBody>
      </p:sp>
    </p:spTree>
    <p:extLst>
      <p:ext uri="{BB962C8B-B14F-4D97-AF65-F5344CB8AC3E}">
        <p14:creationId xmlns:p14="http://schemas.microsoft.com/office/powerpoint/2010/main" val="482977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D52558-33CC-40BC-A695-14C64FD64164}" type="datetimeFigureOut">
              <a:rPr lang="en-IN" smtClean="0"/>
              <a:t>14-06-2021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33D6211-5CC2-455D-9A29-409508AE104A}" type="slidenum">
              <a:rPr lang="en-IN" smtClean="0"/>
              <a:t>‹#›</a:t>
            </a:fld>
            <a:endParaRPr lang="en-IN"/>
          </a:p>
        </p:txBody>
      </p:sp>
    </p:spTree>
    <p:extLst>
      <p:ext uri="{BB962C8B-B14F-4D97-AF65-F5344CB8AC3E}">
        <p14:creationId xmlns:p14="http://schemas.microsoft.com/office/powerpoint/2010/main" val="3057341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9D52558-33CC-40BC-A695-14C64FD64164}" type="datetimeFigureOut">
              <a:rPr lang="en-IN" smtClean="0"/>
              <a:t>14-06-2021</a:t>
            </a:fld>
            <a:endParaRPr lang="en-IN"/>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33D6211-5CC2-455D-9A29-409508AE104A}" type="slidenum">
              <a:rPr lang="en-IN" smtClean="0"/>
              <a:t>‹#›</a:t>
            </a:fld>
            <a:endParaRPr lang="en-IN"/>
          </a:p>
        </p:txBody>
      </p:sp>
    </p:spTree>
    <p:extLst>
      <p:ext uri="{BB962C8B-B14F-4D97-AF65-F5344CB8AC3E}">
        <p14:creationId xmlns:p14="http://schemas.microsoft.com/office/powerpoint/2010/main" val="99457961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8D6E-C41E-4249-B5F7-2281B865752F}"/>
              </a:ext>
            </a:extLst>
          </p:cNvPr>
          <p:cNvSpPr>
            <a:spLocks noGrp="1"/>
          </p:cNvSpPr>
          <p:nvPr>
            <p:ph type="ctrTitle"/>
          </p:nvPr>
        </p:nvSpPr>
        <p:spPr>
          <a:xfrm>
            <a:off x="2499920" y="822121"/>
            <a:ext cx="8660206" cy="3875714"/>
          </a:xfrm>
        </p:spPr>
        <p:txBody>
          <a:bodyPr>
            <a:normAutofit/>
          </a:bodyPr>
          <a:lstStyle/>
          <a:p>
            <a:r>
              <a:rPr lang="en-IN" sz="7200" dirty="0"/>
              <a:t>Discharge of Contract</a:t>
            </a:r>
          </a:p>
        </p:txBody>
      </p:sp>
    </p:spTree>
    <p:extLst>
      <p:ext uri="{BB962C8B-B14F-4D97-AF65-F5344CB8AC3E}">
        <p14:creationId xmlns:p14="http://schemas.microsoft.com/office/powerpoint/2010/main" val="3639863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682940-58A7-470D-9EC6-E2E587CC23E9}"/>
              </a:ext>
            </a:extLst>
          </p:cNvPr>
          <p:cNvSpPr txBox="1"/>
          <p:nvPr/>
        </p:nvSpPr>
        <p:spPr>
          <a:xfrm>
            <a:off x="654341" y="444617"/>
            <a:ext cx="11006356" cy="5632311"/>
          </a:xfrm>
          <a:prstGeom prst="rect">
            <a:avLst/>
          </a:prstGeom>
          <a:noFill/>
        </p:spPr>
        <p:txBody>
          <a:bodyPr wrap="square">
            <a:spAutoFit/>
          </a:bodyPr>
          <a:lstStyle/>
          <a:p>
            <a:pPr marL="285750" indent="-285750">
              <a:buFont typeface="Wingdings" panose="05000000000000000000" pitchFamily="2" charset="2"/>
              <a:buChar char="ü"/>
            </a:pPr>
            <a:r>
              <a:rPr lang="en-US" sz="2400" b="1" u="sng" dirty="0"/>
              <a:t>By waver </a:t>
            </a:r>
            <a:r>
              <a:rPr lang="en-US" sz="2400" dirty="0"/>
              <a:t>– When both parties by mutual consent, agree of abandon their respective rights, the contract need not be performed and the same is discharged. It is called waiver.</a:t>
            </a:r>
          </a:p>
          <a:p>
            <a:r>
              <a:rPr lang="en-US" sz="2400" dirty="0"/>
              <a:t>		Example A agrees to supply B 10 bags of rice. B, in return agrees to supply A, 10 bags of wheat. Subsequently, both A and B agree to abandon their respective rights. Accordingly A need not supply rice to B. Likewise B need not supply wheat to A. Now contract is discharged. </a:t>
            </a:r>
          </a:p>
          <a:p>
            <a:endParaRPr lang="en-US" sz="2400" dirty="0"/>
          </a:p>
          <a:p>
            <a:pPr marL="285750" indent="-285750">
              <a:buFont typeface="Wingdings" panose="05000000000000000000" pitchFamily="2" charset="2"/>
              <a:buChar char="ü"/>
            </a:pPr>
            <a:r>
              <a:rPr lang="en-US" sz="2400" b="1" u="sng" dirty="0"/>
              <a:t>By merger </a:t>
            </a:r>
            <a:r>
              <a:rPr lang="en-US" sz="2400" dirty="0"/>
              <a:t>– Sometimes, both parties, who have already entered into a contract within inferior rights, may enter subsequently new contract and the new contract creates superior rights. Now the previous contract with lesser right is said to be merged with subsequent contract with superior rights.</a:t>
            </a:r>
          </a:p>
          <a:p>
            <a:r>
              <a:rPr lang="en-US" sz="2400" dirty="0"/>
              <a:t>		Example Y is the owner of the house in which X is residing as a tenant. Subsequently X buys the property from Y. In such case, X’s lesser rights as </a:t>
            </a:r>
            <a:r>
              <a:rPr lang="en-US" sz="2400" dirty="0" err="1"/>
              <a:t>leasee</a:t>
            </a:r>
            <a:r>
              <a:rPr lang="en-US" sz="2400" dirty="0"/>
              <a:t> will be merged into his superior rights as an owner</a:t>
            </a:r>
            <a:endParaRPr lang="en-IN" sz="2400" dirty="0"/>
          </a:p>
        </p:txBody>
      </p:sp>
    </p:spTree>
    <p:extLst>
      <p:ext uri="{BB962C8B-B14F-4D97-AF65-F5344CB8AC3E}">
        <p14:creationId xmlns:p14="http://schemas.microsoft.com/office/powerpoint/2010/main" val="29973185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BA5374-F891-4D09-8733-FDC24A510C1B}"/>
              </a:ext>
            </a:extLst>
          </p:cNvPr>
          <p:cNvSpPr txBox="1"/>
          <p:nvPr/>
        </p:nvSpPr>
        <p:spPr>
          <a:xfrm>
            <a:off x="620785" y="872454"/>
            <a:ext cx="11207692" cy="4832092"/>
          </a:xfrm>
          <a:prstGeom prst="rect">
            <a:avLst/>
          </a:prstGeom>
          <a:noFill/>
        </p:spPr>
        <p:txBody>
          <a:bodyPr wrap="square">
            <a:spAutoFit/>
          </a:bodyPr>
          <a:lstStyle/>
          <a:p>
            <a:pPr marL="285750" indent="-285750" algn="just">
              <a:buFont typeface="Wingdings" panose="05000000000000000000" pitchFamily="2" charset="2"/>
              <a:buChar char="v"/>
            </a:pPr>
            <a:r>
              <a:rPr lang="en-US" sz="2800" b="1" u="sng" dirty="0"/>
              <a:t>By lapse of time</a:t>
            </a:r>
          </a:p>
          <a:p>
            <a:pPr algn="just"/>
            <a:r>
              <a:rPr lang="en-US" sz="2800" dirty="0"/>
              <a:t>	 Every contract must be performed within specified period and it is called the period of limitation. If the contract is not performed and the promise fails to take any action within the period of limitation, then the contact is terminated or discharged by lapse of time.</a:t>
            </a:r>
          </a:p>
          <a:p>
            <a:pPr algn="just"/>
            <a:endParaRPr lang="en-US" sz="2800" dirty="0"/>
          </a:p>
          <a:p>
            <a:pPr algn="just"/>
            <a:r>
              <a:rPr lang="en-US" sz="2800" dirty="0"/>
              <a:t>	Example X borrows Rs. 500 from Y through a promissory note. If X does not pay any amount, Y must file a suit to recover the amount in a court of law within three years from the date of execution of the promissory note. If no action is taken by Y within three years, the promissory note is completely barred by limitation and Y can’t recover the amount from X.</a:t>
            </a:r>
            <a:endParaRPr lang="en-IN" sz="2800" dirty="0"/>
          </a:p>
        </p:txBody>
      </p:sp>
    </p:spTree>
    <p:extLst>
      <p:ext uri="{BB962C8B-B14F-4D97-AF65-F5344CB8AC3E}">
        <p14:creationId xmlns:p14="http://schemas.microsoft.com/office/powerpoint/2010/main" val="843384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F7F953C-B509-44C2-B7C1-3F9696249C8F}"/>
              </a:ext>
            </a:extLst>
          </p:cNvPr>
          <p:cNvSpPr txBox="1"/>
          <p:nvPr/>
        </p:nvSpPr>
        <p:spPr>
          <a:xfrm>
            <a:off x="889232" y="251670"/>
            <a:ext cx="10763075" cy="6494085"/>
          </a:xfrm>
          <a:prstGeom prst="rect">
            <a:avLst/>
          </a:prstGeom>
          <a:noFill/>
        </p:spPr>
        <p:txBody>
          <a:bodyPr wrap="square">
            <a:spAutoFit/>
          </a:bodyPr>
          <a:lstStyle/>
          <a:p>
            <a:pPr marL="285750" indent="-285750" algn="just">
              <a:buFont typeface="Wingdings" panose="05000000000000000000" pitchFamily="2" charset="2"/>
              <a:buChar char="v"/>
            </a:pPr>
            <a:r>
              <a:rPr lang="en-US" sz="3200" b="1" u="sng" dirty="0"/>
              <a:t>By operation of law </a:t>
            </a:r>
          </a:p>
          <a:p>
            <a:pPr algn="just"/>
            <a:r>
              <a:rPr lang="en-US" sz="3200" dirty="0"/>
              <a:t>	 A contract may be discharged by operation of law. In other words, law itself discharges the contract in the following circumstances.</a:t>
            </a:r>
          </a:p>
          <a:p>
            <a:pPr algn="just"/>
            <a:r>
              <a:rPr lang="en-US" sz="3200" dirty="0"/>
              <a:t> – </a:t>
            </a:r>
            <a:r>
              <a:rPr lang="en-US" sz="3200" u="sng" dirty="0"/>
              <a:t>By death </a:t>
            </a:r>
          </a:p>
          <a:p>
            <a:pPr algn="just"/>
            <a:r>
              <a:rPr lang="en-US" sz="3200" dirty="0"/>
              <a:t>– An contract which is based upon personal skill and qualification of the promisor is terminated on the death of the promisor. In other contracts, the rights and liabilities of deceased person pass of his legal representatives.</a:t>
            </a:r>
          </a:p>
          <a:p>
            <a:pPr algn="just"/>
            <a:endParaRPr lang="en-US" sz="3200" dirty="0"/>
          </a:p>
          <a:p>
            <a:pPr algn="just"/>
            <a:r>
              <a:rPr lang="en-US" sz="3200" dirty="0"/>
              <a:t>	</a:t>
            </a:r>
            <a:r>
              <a:rPr lang="en-US" sz="3200" b="1" dirty="0"/>
              <a:t>Example</a:t>
            </a:r>
            <a:r>
              <a:rPr lang="en-US" sz="3200" dirty="0"/>
              <a:t> X agrees to paint a picture for Y. Subsequent to the agreement X dies. Now the contract of X with Y discharged because of the death of the promisor.</a:t>
            </a:r>
            <a:endParaRPr lang="en-IN" sz="3200" dirty="0"/>
          </a:p>
        </p:txBody>
      </p:sp>
    </p:spTree>
    <p:extLst>
      <p:ext uri="{BB962C8B-B14F-4D97-AF65-F5344CB8AC3E}">
        <p14:creationId xmlns:p14="http://schemas.microsoft.com/office/powerpoint/2010/main" val="3063824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060E4AC-1DD1-4E05-B57E-EE8E453E131B}"/>
              </a:ext>
            </a:extLst>
          </p:cNvPr>
          <p:cNvSpPr txBox="1"/>
          <p:nvPr/>
        </p:nvSpPr>
        <p:spPr>
          <a:xfrm>
            <a:off x="939566" y="788566"/>
            <a:ext cx="10964411" cy="4031873"/>
          </a:xfrm>
          <a:prstGeom prst="rect">
            <a:avLst/>
          </a:prstGeom>
          <a:noFill/>
        </p:spPr>
        <p:txBody>
          <a:bodyPr wrap="square">
            <a:spAutoFit/>
          </a:bodyPr>
          <a:lstStyle/>
          <a:p>
            <a:pPr algn="just"/>
            <a:r>
              <a:rPr lang="en-US" sz="3200" dirty="0"/>
              <a:t>-</a:t>
            </a:r>
            <a:r>
              <a:rPr lang="en-US" sz="3200" u="sng" dirty="0"/>
              <a:t>By insolvency</a:t>
            </a:r>
          </a:p>
          <a:p>
            <a:pPr algn="just"/>
            <a:r>
              <a:rPr lang="en-US" sz="3200" u="sng" dirty="0"/>
              <a:t> </a:t>
            </a:r>
            <a:r>
              <a:rPr lang="en-US" sz="3200" dirty="0"/>
              <a:t>– If a person is adjudicated insolvent by a competent court, all his rights and liabilities are vested with the official receiver and the insolvent is discharged from all his rights and liabilities arising from all his earlier contracts.</a:t>
            </a:r>
          </a:p>
          <a:p>
            <a:pPr algn="just"/>
            <a:r>
              <a:rPr lang="en-US" sz="3200" dirty="0"/>
              <a:t>By impossibility of performance Contract will be discharged when the performance of contract becomes impossible. Impossibility of performance of a contract may exist either</a:t>
            </a:r>
            <a:endParaRPr lang="en-IN" sz="3200" dirty="0"/>
          </a:p>
        </p:txBody>
      </p:sp>
    </p:spTree>
    <p:extLst>
      <p:ext uri="{BB962C8B-B14F-4D97-AF65-F5344CB8AC3E}">
        <p14:creationId xmlns:p14="http://schemas.microsoft.com/office/powerpoint/2010/main" val="42403640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9F9BFB-E846-4C39-AF67-BB267F002B82}"/>
              </a:ext>
            </a:extLst>
          </p:cNvPr>
          <p:cNvSpPr txBox="1"/>
          <p:nvPr/>
        </p:nvSpPr>
        <p:spPr>
          <a:xfrm>
            <a:off x="494950" y="226503"/>
            <a:ext cx="11442584" cy="5509200"/>
          </a:xfrm>
          <a:prstGeom prst="rect">
            <a:avLst/>
          </a:prstGeom>
          <a:noFill/>
        </p:spPr>
        <p:txBody>
          <a:bodyPr wrap="square">
            <a:spAutoFit/>
          </a:bodyPr>
          <a:lstStyle/>
          <a:p>
            <a:pPr marL="285750" indent="-285750" algn="just">
              <a:buFont typeface="Wingdings" panose="05000000000000000000" pitchFamily="2" charset="2"/>
              <a:buChar char="v"/>
            </a:pPr>
            <a:r>
              <a:rPr lang="en-US" sz="3200" b="1" dirty="0"/>
              <a:t>By impossibility of performance </a:t>
            </a:r>
          </a:p>
          <a:p>
            <a:pPr algn="just"/>
            <a:r>
              <a:rPr lang="en-US" sz="3200" dirty="0"/>
              <a:t>	</a:t>
            </a:r>
            <a:r>
              <a:rPr lang="en-US" sz="3200" u="sng" dirty="0"/>
              <a:t>At the time of contract </a:t>
            </a:r>
          </a:p>
          <a:p>
            <a:pPr algn="just"/>
            <a:r>
              <a:rPr lang="en-US" sz="3200" dirty="0"/>
              <a:t>– when both the contracting parties are aware of impossibility of performance of the contract even at the time of formation of the contract itself, then the agreement becomes void. If they are not aware, contract becomes void when such impossibility is discovered.</a:t>
            </a:r>
          </a:p>
          <a:p>
            <a:pPr algn="just"/>
            <a:endParaRPr lang="en-US" sz="3200" dirty="0"/>
          </a:p>
          <a:p>
            <a:pPr algn="just"/>
            <a:r>
              <a:rPr lang="en-US" sz="3200" dirty="0"/>
              <a:t>	Example X agrees to pay Y Rs. 10,000 and Y, in return promises to bring the moon from heaven for X. In such a case, the impossibility is known for the parties</a:t>
            </a:r>
            <a:endParaRPr lang="en-IN" sz="3200" dirty="0"/>
          </a:p>
        </p:txBody>
      </p:sp>
    </p:spTree>
    <p:extLst>
      <p:ext uri="{BB962C8B-B14F-4D97-AF65-F5344CB8AC3E}">
        <p14:creationId xmlns:p14="http://schemas.microsoft.com/office/powerpoint/2010/main" val="3417102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3E60214-97CB-4F69-904C-6E58486214A3}"/>
              </a:ext>
            </a:extLst>
          </p:cNvPr>
          <p:cNvSpPr txBox="1"/>
          <p:nvPr/>
        </p:nvSpPr>
        <p:spPr>
          <a:xfrm>
            <a:off x="998290" y="704675"/>
            <a:ext cx="10201013" cy="5262979"/>
          </a:xfrm>
          <a:prstGeom prst="rect">
            <a:avLst/>
          </a:prstGeom>
          <a:noFill/>
        </p:spPr>
        <p:txBody>
          <a:bodyPr wrap="square">
            <a:spAutoFit/>
          </a:bodyPr>
          <a:lstStyle/>
          <a:p>
            <a:pPr algn="just"/>
            <a:r>
              <a:rPr lang="en-US" sz="2800" u="sng" dirty="0"/>
              <a:t>Subsequent to contract </a:t>
            </a:r>
          </a:p>
          <a:p>
            <a:pPr algn="just"/>
            <a:r>
              <a:rPr lang="en-US" sz="2800" dirty="0"/>
              <a:t>– As a general rule, the impossibility of performance will not excuse the promisor and in case of non performance, the promisor is liable to pay damages to the promise. But there may be some cases in which non – performance of the contract may be due to some even beyond the control of the parties. In such cases, performance of contract will be discharged. This is called “Doctrine of Supervening impossibility’.</a:t>
            </a:r>
          </a:p>
          <a:p>
            <a:pPr algn="just"/>
            <a:r>
              <a:rPr lang="en-US" sz="2800" dirty="0"/>
              <a:t>	</a:t>
            </a:r>
          </a:p>
          <a:p>
            <a:pPr algn="just"/>
            <a:r>
              <a:rPr lang="en-US" sz="2800" dirty="0"/>
              <a:t>	Example A and B contracts to marry each other. Before the time fixed for marriage, A goes mad. This supervening factor renders the contract impossible. So the contract becomes void.</a:t>
            </a:r>
            <a:endParaRPr lang="en-IN" sz="2800" dirty="0"/>
          </a:p>
        </p:txBody>
      </p:sp>
    </p:spTree>
    <p:extLst>
      <p:ext uri="{BB962C8B-B14F-4D97-AF65-F5344CB8AC3E}">
        <p14:creationId xmlns:p14="http://schemas.microsoft.com/office/powerpoint/2010/main" val="11532728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85BC4D-D8FE-4619-A21B-2FE93C5E55C5}"/>
              </a:ext>
            </a:extLst>
          </p:cNvPr>
          <p:cNvSpPr txBox="1"/>
          <p:nvPr/>
        </p:nvSpPr>
        <p:spPr>
          <a:xfrm>
            <a:off x="553672" y="629175"/>
            <a:ext cx="10947633" cy="5262979"/>
          </a:xfrm>
          <a:prstGeom prst="rect">
            <a:avLst/>
          </a:prstGeom>
          <a:noFill/>
        </p:spPr>
        <p:txBody>
          <a:bodyPr wrap="square">
            <a:spAutoFit/>
          </a:bodyPr>
          <a:lstStyle/>
          <a:p>
            <a:pPr marL="285750" indent="-285750" algn="just">
              <a:buFont typeface="Wingdings" panose="05000000000000000000" pitchFamily="2" charset="2"/>
              <a:buChar char="v"/>
            </a:pPr>
            <a:r>
              <a:rPr lang="en-US" sz="2800" b="1" u="sng" dirty="0"/>
              <a:t>By breach of contract</a:t>
            </a:r>
          </a:p>
          <a:p>
            <a:pPr algn="just"/>
            <a:r>
              <a:rPr lang="en-US" sz="2800" dirty="0"/>
              <a:t> Breach means failure of a party to perform his obligation under a contract. When a promisor has failed to perform his part of contract, he has committed a breach of contract. Breach of contract is of two kinds. </a:t>
            </a:r>
          </a:p>
          <a:p>
            <a:pPr marL="285750" indent="-285750" algn="just">
              <a:buFont typeface="Wingdings" panose="05000000000000000000" pitchFamily="2" charset="2"/>
              <a:buChar char="ü"/>
            </a:pPr>
            <a:r>
              <a:rPr lang="en-US" sz="2800" u="sng" dirty="0"/>
              <a:t>Actual breach of contract </a:t>
            </a:r>
            <a:r>
              <a:rPr lang="en-US" sz="2800" dirty="0"/>
              <a:t>– Actual breach of contract may take place at the time when the performance becomes due and in such cases, one party, fails or refuses to perform his obligation.</a:t>
            </a:r>
          </a:p>
          <a:p>
            <a:pPr algn="just"/>
            <a:endParaRPr lang="en-US" sz="2800" dirty="0"/>
          </a:p>
          <a:p>
            <a:pPr algn="just"/>
            <a:r>
              <a:rPr lang="en-US" sz="2800" dirty="0"/>
              <a:t>		Example X agrees to supply Y, 10 bags of sugar on the 1 </a:t>
            </a:r>
            <a:r>
              <a:rPr lang="en-US" sz="2800" dirty="0" err="1"/>
              <a:t>st</a:t>
            </a:r>
            <a:r>
              <a:rPr lang="en-US" sz="2800" dirty="0"/>
              <a:t> of March. In this case, performance is due on 1 </a:t>
            </a:r>
            <a:r>
              <a:rPr lang="en-US" sz="2800" dirty="0" err="1"/>
              <a:t>st</a:t>
            </a:r>
            <a:r>
              <a:rPr lang="en-US" sz="2800" dirty="0"/>
              <a:t> March. On the 1 </a:t>
            </a:r>
            <a:r>
              <a:rPr lang="en-US" sz="2800" dirty="0" err="1"/>
              <a:t>st</a:t>
            </a:r>
            <a:r>
              <a:rPr lang="en-US" sz="2800" dirty="0"/>
              <a:t> march, he fails to supply sugar. This is actual breach of contract at the time when the performance is due.</a:t>
            </a:r>
            <a:endParaRPr lang="en-IN" sz="2800" dirty="0"/>
          </a:p>
        </p:txBody>
      </p:sp>
    </p:spTree>
    <p:extLst>
      <p:ext uri="{BB962C8B-B14F-4D97-AF65-F5344CB8AC3E}">
        <p14:creationId xmlns:p14="http://schemas.microsoft.com/office/powerpoint/2010/main" val="30425373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947B4A-E17D-493C-B455-DD41552FC857}"/>
              </a:ext>
            </a:extLst>
          </p:cNvPr>
          <p:cNvSpPr txBox="1"/>
          <p:nvPr/>
        </p:nvSpPr>
        <p:spPr>
          <a:xfrm>
            <a:off x="1107346" y="973123"/>
            <a:ext cx="10301681" cy="3970318"/>
          </a:xfrm>
          <a:prstGeom prst="rect">
            <a:avLst/>
          </a:prstGeom>
          <a:noFill/>
        </p:spPr>
        <p:txBody>
          <a:bodyPr wrap="square">
            <a:spAutoFit/>
          </a:bodyPr>
          <a:lstStyle/>
          <a:p>
            <a:pPr marL="285750" indent="-285750">
              <a:buFont typeface="Wingdings" panose="05000000000000000000" pitchFamily="2" charset="2"/>
              <a:buChar char="ü"/>
            </a:pPr>
            <a:r>
              <a:rPr lang="en-US" sz="2800" u="sng" dirty="0"/>
              <a:t>Anticipatory breach of contract </a:t>
            </a:r>
            <a:r>
              <a:rPr lang="en-US" sz="2800" dirty="0"/>
              <a:t>–</a:t>
            </a:r>
          </a:p>
          <a:p>
            <a:r>
              <a:rPr lang="en-US" sz="2800" dirty="0"/>
              <a:t>	 When a party to a contract refuses to perform his obligation before the due date of performance, it is called anticipatory breach of contract.</a:t>
            </a:r>
          </a:p>
          <a:p>
            <a:endParaRPr lang="en-US" sz="2800" dirty="0"/>
          </a:p>
          <a:p>
            <a:r>
              <a:rPr lang="en-US" sz="2800" dirty="0"/>
              <a:t>	Example X agrees to supply Y, 10 bags of sugar on the 1 </a:t>
            </a:r>
            <a:r>
              <a:rPr lang="en-US" sz="2800" dirty="0" err="1"/>
              <a:t>st</a:t>
            </a:r>
            <a:r>
              <a:rPr lang="en-US" sz="2800" dirty="0"/>
              <a:t> of March. But before this date, say in the second week of February, he informs B that he is not going to supply the sugar. This is anticipatory breach of contract by express repudiation.</a:t>
            </a:r>
            <a:endParaRPr lang="en-IN" sz="2800" dirty="0"/>
          </a:p>
        </p:txBody>
      </p:sp>
    </p:spTree>
    <p:extLst>
      <p:ext uri="{BB962C8B-B14F-4D97-AF65-F5344CB8AC3E}">
        <p14:creationId xmlns:p14="http://schemas.microsoft.com/office/powerpoint/2010/main" val="4163254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See the source image">
            <a:extLst>
              <a:ext uri="{FF2B5EF4-FFF2-40B4-BE49-F238E27FC236}">
                <a16:creationId xmlns:a16="http://schemas.microsoft.com/office/drawing/2014/main" id="{7F5DB165-C524-45AC-A2F8-29653AA783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1225" y="-8198"/>
            <a:ext cx="10380357" cy="68661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9711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25EF6-10A8-467E-8B0D-EEAFE8A27E0A}"/>
              </a:ext>
            </a:extLst>
          </p:cNvPr>
          <p:cNvSpPr>
            <a:spLocks noGrp="1"/>
          </p:cNvSpPr>
          <p:nvPr>
            <p:ph type="title"/>
          </p:nvPr>
        </p:nvSpPr>
        <p:spPr>
          <a:xfrm>
            <a:off x="1291904" y="377504"/>
            <a:ext cx="9525321" cy="1031845"/>
          </a:xfrm>
        </p:spPr>
        <p:txBody>
          <a:bodyPr>
            <a:normAutofit/>
          </a:bodyPr>
          <a:lstStyle/>
          <a:p>
            <a:r>
              <a:rPr lang="en-IN" sz="4000" dirty="0"/>
              <a:t>Definition</a:t>
            </a:r>
          </a:p>
        </p:txBody>
      </p:sp>
      <p:sp>
        <p:nvSpPr>
          <p:cNvPr id="3" name="Content Placeholder 2">
            <a:extLst>
              <a:ext uri="{FF2B5EF4-FFF2-40B4-BE49-F238E27FC236}">
                <a16:creationId xmlns:a16="http://schemas.microsoft.com/office/drawing/2014/main" id="{F0E5821B-4483-4B15-A614-BAB55ED13266}"/>
              </a:ext>
            </a:extLst>
          </p:cNvPr>
          <p:cNvSpPr>
            <a:spLocks noGrp="1"/>
          </p:cNvSpPr>
          <p:nvPr>
            <p:ph idx="1"/>
          </p:nvPr>
        </p:nvSpPr>
        <p:spPr>
          <a:xfrm>
            <a:off x="914400" y="1291905"/>
            <a:ext cx="10989577" cy="5066950"/>
          </a:xfrm>
        </p:spPr>
        <p:txBody>
          <a:bodyPr>
            <a:normAutofit/>
          </a:bodyPr>
          <a:lstStyle/>
          <a:p>
            <a:r>
              <a:rPr lang="en-US" sz="3200" dirty="0"/>
              <a:t>Discharge of contract means termination of the contractual relationship between the parties. A contract is said to be discharged when the parties thereto are freed from the task of performing their respective obligations as arising from the contract. </a:t>
            </a:r>
          </a:p>
          <a:p>
            <a:r>
              <a:rPr lang="en-US" sz="3200" dirty="0"/>
              <a:t>When a contract is discharged, all the rights and liabilities of the contracting parties are extinguished and their relationship comes to an end.</a:t>
            </a:r>
            <a:endParaRPr lang="en-IN" sz="3200" dirty="0"/>
          </a:p>
        </p:txBody>
      </p:sp>
    </p:spTree>
    <p:extLst>
      <p:ext uri="{BB962C8B-B14F-4D97-AF65-F5344CB8AC3E}">
        <p14:creationId xmlns:p14="http://schemas.microsoft.com/office/powerpoint/2010/main" val="2739817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91EA915-4637-4BD9-957B-74F49B9036AB}"/>
              </a:ext>
            </a:extLst>
          </p:cNvPr>
          <p:cNvSpPr txBox="1"/>
          <p:nvPr/>
        </p:nvSpPr>
        <p:spPr>
          <a:xfrm>
            <a:off x="1023457" y="755009"/>
            <a:ext cx="9177556" cy="5509200"/>
          </a:xfrm>
          <a:prstGeom prst="rect">
            <a:avLst/>
          </a:prstGeom>
          <a:noFill/>
        </p:spPr>
        <p:txBody>
          <a:bodyPr wrap="square">
            <a:spAutoFit/>
          </a:bodyPr>
          <a:lstStyle/>
          <a:p>
            <a:r>
              <a:rPr lang="en-US" sz="3200" b="1" dirty="0"/>
              <a:t>Various modes of discharge </a:t>
            </a:r>
          </a:p>
          <a:p>
            <a:pPr marL="800100" lvl="1" indent="-342900">
              <a:buAutoNum type="arabicPeriod"/>
            </a:pPr>
            <a:r>
              <a:rPr lang="en-US" sz="3200" dirty="0"/>
              <a:t>By performance of contract. </a:t>
            </a:r>
          </a:p>
          <a:p>
            <a:pPr marL="285750" indent="-285750">
              <a:buFont typeface="Wingdings" panose="05000000000000000000" pitchFamily="2" charset="2"/>
              <a:buChar char="Ø"/>
            </a:pPr>
            <a:r>
              <a:rPr lang="en-US" sz="3200" dirty="0"/>
              <a:t>Actual Performance.</a:t>
            </a:r>
          </a:p>
          <a:p>
            <a:pPr marL="285750" indent="-285750">
              <a:buFont typeface="Wingdings" panose="05000000000000000000" pitchFamily="2" charset="2"/>
              <a:buChar char="Ø"/>
            </a:pPr>
            <a:r>
              <a:rPr lang="en-US" sz="3200" dirty="0"/>
              <a:t> Attempted performance. </a:t>
            </a:r>
          </a:p>
          <a:p>
            <a:r>
              <a:rPr lang="en-US" sz="3200" dirty="0"/>
              <a:t>	2. By agreement.</a:t>
            </a:r>
          </a:p>
          <a:p>
            <a:pPr marL="285750" indent="-285750">
              <a:buFont typeface="Wingdings" panose="05000000000000000000" pitchFamily="2" charset="2"/>
              <a:buChar char="Ø"/>
            </a:pPr>
            <a:r>
              <a:rPr lang="en-US" sz="3200" dirty="0"/>
              <a:t> By Novation. </a:t>
            </a:r>
          </a:p>
          <a:p>
            <a:pPr marL="285750" indent="-285750">
              <a:buFont typeface="Wingdings" panose="05000000000000000000" pitchFamily="2" charset="2"/>
              <a:buChar char="Ø"/>
            </a:pPr>
            <a:r>
              <a:rPr lang="en-US" sz="3200" dirty="0"/>
              <a:t>By alteration. </a:t>
            </a:r>
          </a:p>
          <a:p>
            <a:pPr marL="285750" indent="-285750">
              <a:buFont typeface="Wingdings" panose="05000000000000000000" pitchFamily="2" charset="2"/>
              <a:buChar char="Ø"/>
            </a:pPr>
            <a:r>
              <a:rPr lang="en-US" sz="3200" dirty="0"/>
              <a:t> By recession. </a:t>
            </a:r>
          </a:p>
          <a:p>
            <a:pPr marL="285750" indent="-285750">
              <a:buFont typeface="Wingdings" panose="05000000000000000000" pitchFamily="2" charset="2"/>
              <a:buChar char="Ø"/>
            </a:pPr>
            <a:r>
              <a:rPr lang="en-US" sz="3200" dirty="0"/>
              <a:t> By remission. </a:t>
            </a:r>
          </a:p>
          <a:p>
            <a:pPr marL="285750" indent="-285750">
              <a:buFont typeface="Wingdings" panose="05000000000000000000" pitchFamily="2" charset="2"/>
              <a:buChar char="Ø"/>
            </a:pPr>
            <a:r>
              <a:rPr lang="en-US" sz="3200" dirty="0"/>
              <a:t>By waver. </a:t>
            </a:r>
          </a:p>
          <a:p>
            <a:pPr marL="285750" indent="-285750">
              <a:buFont typeface="Wingdings" panose="05000000000000000000" pitchFamily="2" charset="2"/>
              <a:buChar char="Ø"/>
            </a:pPr>
            <a:r>
              <a:rPr lang="en-US" sz="3200" dirty="0"/>
              <a:t>By merger</a:t>
            </a:r>
            <a:endParaRPr lang="en-IN" sz="3200" dirty="0"/>
          </a:p>
        </p:txBody>
      </p:sp>
    </p:spTree>
    <p:extLst>
      <p:ext uri="{BB962C8B-B14F-4D97-AF65-F5344CB8AC3E}">
        <p14:creationId xmlns:p14="http://schemas.microsoft.com/office/powerpoint/2010/main" val="1330256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7CE79C-189B-4761-929C-1B9F91F29146}"/>
              </a:ext>
            </a:extLst>
          </p:cNvPr>
          <p:cNvSpPr txBox="1"/>
          <p:nvPr/>
        </p:nvSpPr>
        <p:spPr>
          <a:xfrm>
            <a:off x="1342238" y="1098959"/>
            <a:ext cx="7724164" cy="4031873"/>
          </a:xfrm>
          <a:prstGeom prst="rect">
            <a:avLst/>
          </a:prstGeom>
          <a:noFill/>
        </p:spPr>
        <p:txBody>
          <a:bodyPr wrap="square">
            <a:spAutoFit/>
          </a:bodyPr>
          <a:lstStyle/>
          <a:p>
            <a:pPr marL="285750" indent="-285750">
              <a:buFont typeface="Wingdings" panose="05000000000000000000" pitchFamily="2" charset="2"/>
              <a:buChar char="Ø"/>
            </a:pPr>
            <a:r>
              <a:rPr lang="en-US" sz="3200" dirty="0"/>
              <a:t>By lapse of time. </a:t>
            </a:r>
          </a:p>
          <a:p>
            <a:pPr marL="285750" indent="-285750">
              <a:buFont typeface="Wingdings" panose="05000000000000000000" pitchFamily="2" charset="2"/>
              <a:buChar char="Ø"/>
            </a:pPr>
            <a:r>
              <a:rPr lang="en-US" sz="3200" dirty="0"/>
              <a:t> By operation of law. </a:t>
            </a:r>
          </a:p>
          <a:p>
            <a:r>
              <a:rPr lang="en-US" sz="3200" dirty="0"/>
              <a:t>		– By death. </a:t>
            </a:r>
          </a:p>
          <a:p>
            <a:r>
              <a:rPr lang="en-US" sz="3200" dirty="0"/>
              <a:t>		– By insolvency. </a:t>
            </a:r>
          </a:p>
          <a:p>
            <a:pPr marL="285750" indent="-285750">
              <a:buFont typeface="Wingdings" panose="05000000000000000000" pitchFamily="2" charset="2"/>
              <a:buChar char="Ø"/>
            </a:pPr>
            <a:r>
              <a:rPr lang="en-US" sz="3200" dirty="0"/>
              <a:t> By impossibility of performance. </a:t>
            </a:r>
          </a:p>
          <a:p>
            <a:pPr lvl="1"/>
            <a:r>
              <a:rPr lang="en-US" sz="3200" dirty="0"/>
              <a:t>	– At the time of contract.</a:t>
            </a:r>
          </a:p>
          <a:p>
            <a:pPr lvl="1"/>
            <a:r>
              <a:rPr lang="en-US" sz="3200" dirty="0"/>
              <a:t>	 – Subsequent to contract. </a:t>
            </a:r>
          </a:p>
          <a:p>
            <a:pPr marL="285750" indent="-285750">
              <a:buFont typeface="Wingdings" panose="05000000000000000000" pitchFamily="2" charset="2"/>
              <a:buChar char="Ø"/>
            </a:pPr>
            <a:r>
              <a:rPr lang="en-US" sz="3200" dirty="0"/>
              <a:t>By breach of contract. </a:t>
            </a:r>
            <a:endParaRPr lang="en-IN" sz="3200" dirty="0"/>
          </a:p>
        </p:txBody>
      </p:sp>
    </p:spTree>
    <p:extLst>
      <p:ext uri="{BB962C8B-B14F-4D97-AF65-F5344CB8AC3E}">
        <p14:creationId xmlns:p14="http://schemas.microsoft.com/office/powerpoint/2010/main" val="258052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56D2E5E-FD3E-40B7-A158-EF2178745957}"/>
              </a:ext>
            </a:extLst>
          </p:cNvPr>
          <p:cNvSpPr txBox="1"/>
          <p:nvPr/>
        </p:nvSpPr>
        <p:spPr>
          <a:xfrm>
            <a:off x="981512" y="713065"/>
            <a:ext cx="10654018" cy="5786199"/>
          </a:xfrm>
          <a:prstGeom prst="rect">
            <a:avLst/>
          </a:prstGeom>
          <a:noFill/>
        </p:spPr>
        <p:txBody>
          <a:bodyPr wrap="square">
            <a:spAutoFit/>
          </a:bodyPr>
          <a:lstStyle/>
          <a:p>
            <a:pPr algn="just"/>
            <a:r>
              <a:rPr lang="en-US" sz="3200" u="sng" dirty="0"/>
              <a:t>By performance of contract </a:t>
            </a:r>
          </a:p>
          <a:p>
            <a:pPr algn="just"/>
            <a:r>
              <a:rPr lang="en-US" sz="3200" dirty="0"/>
              <a:t>When persons who have undertaken the obligations perform it within the time and in the manner prescribed, the contract will be properly discharged.</a:t>
            </a:r>
          </a:p>
          <a:p>
            <a:pPr algn="just"/>
            <a:r>
              <a:rPr lang="en-US" sz="3200" dirty="0"/>
              <a:t>Performance is classified into two.</a:t>
            </a:r>
          </a:p>
          <a:p>
            <a:pPr algn="just"/>
            <a:r>
              <a:rPr lang="en-US" sz="3200" dirty="0"/>
              <a:t> • Actual performance – Section 37 states that in order to claim performance, the parties to a contract must have actually performed their part of the contract. </a:t>
            </a:r>
          </a:p>
          <a:p>
            <a:pPr algn="just"/>
            <a:r>
              <a:rPr lang="en-US" sz="3200" dirty="0"/>
              <a:t>• Example – If A agreed to supply 20 bags of rice to D, A must have actually supplied the entire 20 bags of rice. Then only it can be stated that the contract has actually been performed.</a:t>
            </a:r>
          </a:p>
          <a:p>
            <a:pPr algn="just"/>
            <a:endParaRPr lang="en-IN" dirty="0"/>
          </a:p>
        </p:txBody>
      </p:sp>
    </p:spTree>
    <p:extLst>
      <p:ext uri="{BB962C8B-B14F-4D97-AF65-F5344CB8AC3E}">
        <p14:creationId xmlns:p14="http://schemas.microsoft.com/office/powerpoint/2010/main" val="3855510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57D0EFA-D82D-4FFB-AB58-574C0B29C583}"/>
              </a:ext>
            </a:extLst>
          </p:cNvPr>
          <p:cNvSpPr txBox="1"/>
          <p:nvPr/>
        </p:nvSpPr>
        <p:spPr>
          <a:xfrm>
            <a:off x="1300294" y="872455"/>
            <a:ext cx="10612073" cy="4678204"/>
          </a:xfrm>
          <a:prstGeom prst="rect">
            <a:avLst/>
          </a:prstGeom>
          <a:noFill/>
        </p:spPr>
        <p:txBody>
          <a:bodyPr wrap="square">
            <a:spAutoFit/>
          </a:bodyPr>
          <a:lstStyle/>
          <a:p>
            <a:pPr algn="just"/>
            <a:r>
              <a:rPr lang="en-US" sz="4000" dirty="0"/>
              <a:t>Performance is classified into two.</a:t>
            </a:r>
          </a:p>
          <a:p>
            <a:pPr algn="just"/>
            <a:r>
              <a:rPr lang="en-US" sz="4000" dirty="0"/>
              <a:t> • Attempted performance –</a:t>
            </a:r>
          </a:p>
          <a:p>
            <a:pPr algn="just"/>
            <a:r>
              <a:rPr lang="en-US" sz="4000" dirty="0"/>
              <a:t>	 A person who is bound to perform a promise will be ready to perform his promise but sometimes the other party refuses to accept that performance. This is known as attempted performance or tender.</a:t>
            </a:r>
          </a:p>
          <a:p>
            <a:endParaRPr lang="en-IN" dirty="0"/>
          </a:p>
        </p:txBody>
      </p:sp>
    </p:spTree>
    <p:extLst>
      <p:ext uri="{BB962C8B-B14F-4D97-AF65-F5344CB8AC3E}">
        <p14:creationId xmlns:p14="http://schemas.microsoft.com/office/powerpoint/2010/main" val="1216797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36CFFA-3FAA-4443-BF7C-EFC2FE9AD1FC}"/>
              </a:ext>
            </a:extLst>
          </p:cNvPr>
          <p:cNvSpPr txBox="1"/>
          <p:nvPr/>
        </p:nvSpPr>
        <p:spPr>
          <a:xfrm>
            <a:off x="1090570" y="436229"/>
            <a:ext cx="10469460" cy="5539978"/>
          </a:xfrm>
          <a:prstGeom prst="rect">
            <a:avLst/>
          </a:prstGeom>
          <a:noFill/>
        </p:spPr>
        <p:txBody>
          <a:bodyPr wrap="square">
            <a:spAutoFit/>
          </a:bodyPr>
          <a:lstStyle/>
          <a:p>
            <a:pPr algn="just"/>
            <a:r>
              <a:rPr lang="en-US" sz="2800" u="sng" dirty="0"/>
              <a:t>By agreement</a:t>
            </a:r>
          </a:p>
          <a:p>
            <a:pPr algn="just"/>
            <a:r>
              <a:rPr lang="en-US" sz="2800" dirty="0"/>
              <a:t> As contract emerges from an agreement of both parties, it may also be terminated by another agreement or consent of both parties.</a:t>
            </a:r>
          </a:p>
          <a:p>
            <a:pPr algn="just"/>
            <a:endParaRPr lang="en-US" sz="2800" dirty="0"/>
          </a:p>
          <a:p>
            <a:pPr marL="285750" indent="-285750" algn="just">
              <a:buFont typeface="Wingdings" panose="05000000000000000000" pitchFamily="2" charset="2"/>
              <a:buChar char="v"/>
            </a:pPr>
            <a:r>
              <a:rPr lang="en-US" sz="2800" dirty="0"/>
              <a:t>By agreement </a:t>
            </a:r>
          </a:p>
          <a:p>
            <a:pPr algn="just"/>
            <a:r>
              <a:rPr lang="en-US" sz="2800" dirty="0"/>
              <a:t>Contract may be discharged by agreement in the following ways. </a:t>
            </a:r>
          </a:p>
          <a:p>
            <a:pPr algn="just"/>
            <a:r>
              <a:rPr lang="en-US" sz="2800" dirty="0"/>
              <a:t>– By Novation.</a:t>
            </a:r>
          </a:p>
          <a:p>
            <a:pPr algn="just"/>
            <a:r>
              <a:rPr lang="en-US" sz="2800" dirty="0"/>
              <a:t> – By alteration.</a:t>
            </a:r>
          </a:p>
          <a:p>
            <a:pPr algn="just"/>
            <a:r>
              <a:rPr lang="en-US" sz="2800" dirty="0"/>
              <a:t> – By recession.</a:t>
            </a:r>
          </a:p>
          <a:p>
            <a:pPr algn="just"/>
            <a:r>
              <a:rPr lang="en-US" sz="2800" dirty="0"/>
              <a:t> – By remission. </a:t>
            </a:r>
          </a:p>
          <a:p>
            <a:pPr algn="just"/>
            <a:r>
              <a:rPr lang="en-US" sz="2800" dirty="0"/>
              <a:t>– By waver. </a:t>
            </a:r>
          </a:p>
          <a:p>
            <a:pPr algn="just"/>
            <a:r>
              <a:rPr lang="en-US" sz="2800" dirty="0"/>
              <a:t>– By merger.</a:t>
            </a:r>
          </a:p>
          <a:p>
            <a:endParaRPr lang="en-IN" dirty="0"/>
          </a:p>
        </p:txBody>
      </p:sp>
    </p:spTree>
    <p:extLst>
      <p:ext uri="{BB962C8B-B14F-4D97-AF65-F5344CB8AC3E}">
        <p14:creationId xmlns:p14="http://schemas.microsoft.com/office/powerpoint/2010/main" val="1765462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98266A5-7909-4347-9308-97DEECF58954}"/>
              </a:ext>
            </a:extLst>
          </p:cNvPr>
          <p:cNvSpPr txBox="1"/>
          <p:nvPr/>
        </p:nvSpPr>
        <p:spPr>
          <a:xfrm>
            <a:off x="469783" y="1040235"/>
            <a:ext cx="11283193" cy="4955203"/>
          </a:xfrm>
          <a:prstGeom prst="rect">
            <a:avLst/>
          </a:prstGeom>
          <a:noFill/>
        </p:spPr>
        <p:txBody>
          <a:bodyPr wrap="square">
            <a:spAutoFit/>
          </a:bodyPr>
          <a:lstStyle/>
          <a:p>
            <a:pPr marL="285750" indent="-285750">
              <a:buFont typeface="Wingdings" panose="05000000000000000000" pitchFamily="2" charset="2"/>
              <a:buChar char="ü"/>
            </a:pPr>
            <a:r>
              <a:rPr lang="en-US" sz="2400" b="1" u="sng" dirty="0"/>
              <a:t>By Novation </a:t>
            </a:r>
            <a:r>
              <a:rPr lang="en-US" sz="2400" dirty="0"/>
              <a:t>(substitution of a new contract) – Sometimes, the contracting parties may agree to substitute a new contract in the place of the original contract between themselves and different parties. The substitution of new contract is called “Novation”.</a:t>
            </a:r>
          </a:p>
          <a:p>
            <a:r>
              <a:rPr lang="en-US" sz="2400" dirty="0"/>
              <a:t>		Example A owes Rs 5000 to B. It is agreed between A, B and C that henceforth, C will repay the amount of Rs. 5000 to B. Old contract disappears and new one is formed.</a:t>
            </a:r>
          </a:p>
          <a:p>
            <a:endParaRPr lang="en-US" sz="2400" dirty="0"/>
          </a:p>
          <a:p>
            <a:pPr marL="285750" indent="-285750">
              <a:buFont typeface="Wingdings" panose="05000000000000000000" pitchFamily="2" charset="2"/>
              <a:buChar char="ü"/>
            </a:pPr>
            <a:r>
              <a:rPr lang="en-US" sz="2400" b="1" u="sng" dirty="0"/>
              <a:t>By alteration </a:t>
            </a:r>
            <a:r>
              <a:rPr lang="en-US" sz="2400" dirty="0"/>
              <a:t>– Alteration means a change in one or more of the terms of the contract. By mutual agreement, parties to contract can alter one or more terms of the contract. By such alteration, the contract is discharged.</a:t>
            </a:r>
          </a:p>
          <a:p>
            <a:r>
              <a:rPr lang="en-US" sz="2400" dirty="0"/>
              <a:t>		Example X enters into a contract with Y for supply of 100 bags of Sugar by the first of the next month. Subsequently, X and Y want to alter the terms of the contract and thereby X and Y agree that X should supply 50 bags of sugar instead of 100 bags on the 10th of the next month. In this case, the old contract is discharged</a:t>
            </a:r>
            <a:r>
              <a:rPr lang="en-US" sz="2800" dirty="0"/>
              <a:t>.</a:t>
            </a:r>
            <a:endParaRPr lang="en-IN" sz="2800" dirty="0"/>
          </a:p>
        </p:txBody>
      </p:sp>
    </p:spTree>
    <p:extLst>
      <p:ext uri="{BB962C8B-B14F-4D97-AF65-F5344CB8AC3E}">
        <p14:creationId xmlns:p14="http://schemas.microsoft.com/office/powerpoint/2010/main" val="914191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BA4A7E-A3B0-448D-971A-6644D4D92D00}"/>
              </a:ext>
            </a:extLst>
          </p:cNvPr>
          <p:cNvSpPr txBox="1"/>
          <p:nvPr/>
        </p:nvSpPr>
        <p:spPr>
          <a:xfrm>
            <a:off x="713064" y="394283"/>
            <a:ext cx="11140580" cy="6124754"/>
          </a:xfrm>
          <a:prstGeom prst="rect">
            <a:avLst/>
          </a:prstGeom>
          <a:noFill/>
        </p:spPr>
        <p:txBody>
          <a:bodyPr wrap="square">
            <a:spAutoFit/>
          </a:bodyPr>
          <a:lstStyle/>
          <a:p>
            <a:pPr marL="285750" indent="-285750">
              <a:buFont typeface="Wingdings" panose="05000000000000000000" pitchFamily="2" charset="2"/>
              <a:buChar char="ü"/>
            </a:pPr>
            <a:r>
              <a:rPr lang="en-US" sz="2800" b="1" u="sng" dirty="0"/>
              <a:t>By recession </a:t>
            </a:r>
            <a:r>
              <a:rPr lang="en-US" sz="2800" dirty="0"/>
              <a:t>– Recession means cancellation of contract. In that case, the original contract need not be performed. Both the contracting parties may agree, by mutual agreement, to rescind the contract by cancelling some or all the terms of the contract.</a:t>
            </a:r>
          </a:p>
          <a:p>
            <a:r>
              <a:rPr lang="en-US" sz="2800" dirty="0"/>
              <a:t>		Example X agrees to supply Y certain luxurious good within six months. By the time, the said goods go out of fashion. Both X and Y agree to cancel the contract. By such cancellation, the contract between X and Y is discharged. </a:t>
            </a:r>
          </a:p>
          <a:p>
            <a:pPr marL="285750" indent="-285750">
              <a:buFont typeface="Wingdings" panose="05000000000000000000" pitchFamily="2" charset="2"/>
              <a:buChar char="ü"/>
            </a:pPr>
            <a:r>
              <a:rPr lang="en-US" sz="2800" b="1" u="sng" dirty="0"/>
              <a:t>By remission </a:t>
            </a:r>
            <a:r>
              <a:rPr lang="en-US" sz="2800" dirty="0"/>
              <a:t>– Remission means acceptance of a lesser performance than what was actually due under the contract. It is a unilateral act of promise discharging at his will and pleasure the obligation of another.</a:t>
            </a:r>
          </a:p>
          <a:p>
            <a:r>
              <a:rPr lang="en-US" sz="2800" dirty="0"/>
              <a:t>		Example X owes Rs. 500 to Y. Y agrees to accept a lesser sum namely, Rs 400 instead of Rs. 500. As soon as Rs. 400 is paid by X, the whole debt of Rs. 500 is discharged.</a:t>
            </a:r>
            <a:endParaRPr lang="en-IN" sz="2800" dirty="0"/>
          </a:p>
        </p:txBody>
      </p:sp>
    </p:spTree>
    <p:extLst>
      <p:ext uri="{BB962C8B-B14F-4D97-AF65-F5344CB8AC3E}">
        <p14:creationId xmlns:p14="http://schemas.microsoft.com/office/powerpoint/2010/main" val="4391394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TM03457452[[fn=Celestial]]</Template>
  <TotalTime>45</TotalTime>
  <Words>1719</Words>
  <Application>Microsoft Office PowerPoint</Application>
  <PresentationFormat>Widescreen</PresentationFormat>
  <Paragraphs>87</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Wingdings</vt:lpstr>
      <vt:lpstr>Celestial</vt:lpstr>
      <vt:lpstr>Discharge of Contract</vt:lpstr>
      <vt:lpstr>Definition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Discharge of Contract</dc:title>
  <dc:creator>Rashmita Borgohain</dc:creator>
  <cp:lastModifiedBy>Rashmita Borgohain</cp:lastModifiedBy>
  <cp:revision>7</cp:revision>
  <dcterms:created xsi:type="dcterms:W3CDTF">2021-06-13T18:22:39Z</dcterms:created>
  <dcterms:modified xsi:type="dcterms:W3CDTF">2021-06-13T19:20:26Z</dcterms:modified>
</cp:coreProperties>
</file>