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71" r:id="rId12"/>
    <p:sldId id="266" r:id="rId13"/>
    <p:sldId id="267" r:id="rId14"/>
    <p:sldId id="268" r:id="rId15"/>
    <p:sldId id="269" r:id="rId16"/>
    <p:sldId id="270"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1" d="100"/>
          <a:sy n="91" d="100"/>
        </p:scale>
        <p:origin x="32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DAE72ABF-3073-41A6-821C-52AA42617610}" type="datetimeFigureOut">
              <a:rPr lang="en-IN" smtClean="0"/>
              <a:t>03-06-2021</a:t>
            </a:fld>
            <a:endParaRPr lang="en-IN"/>
          </a:p>
        </p:txBody>
      </p:sp>
      <p:sp>
        <p:nvSpPr>
          <p:cNvPr id="5" name="Footer Placeholder 4"/>
          <p:cNvSpPr>
            <a:spLocks noGrp="1"/>
          </p:cNvSpPr>
          <p:nvPr>
            <p:ph type="ftr" sz="quarter" idx="11"/>
          </p:nvPr>
        </p:nvSpPr>
        <p:spPr>
          <a:xfrm>
            <a:off x="1371600" y="4323845"/>
            <a:ext cx="6400800" cy="365125"/>
          </a:xfrm>
        </p:spPr>
        <p:txBody>
          <a:bodyPr/>
          <a:lstStyle/>
          <a:p>
            <a:endParaRPr lang="en-IN"/>
          </a:p>
        </p:txBody>
      </p:sp>
      <p:sp>
        <p:nvSpPr>
          <p:cNvPr id="6" name="Slide Number Placeholder 5"/>
          <p:cNvSpPr>
            <a:spLocks noGrp="1"/>
          </p:cNvSpPr>
          <p:nvPr>
            <p:ph type="sldNum" sz="quarter" idx="12"/>
          </p:nvPr>
        </p:nvSpPr>
        <p:spPr>
          <a:xfrm>
            <a:off x="8077200" y="1430866"/>
            <a:ext cx="2743200" cy="365125"/>
          </a:xfrm>
        </p:spPr>
        <p:txBody>
          <a:bodyPr/>
          <a:lstStyle/>
          <a:p>
            <a:fld id="{FA9BF426-83C0-4C91-83B2-33C745F131F3}" type="slidenum">
              <a:rPr lang="en-IN" smtClean="0"/>
              <a:t>‹#›</a:t>
            </a:fld>
            <a:endParaRPr lang="en-IN"/>
          </a:p>
        </p:txBody>
      </p:sp>
    </p:spTree>
    <p:extLst>
      <p:ext uri="{BB962C8B-B14F-4D97-AF65-F5344CB8AC3E}">
        <p14:creationId xmlns:p14="http://schemas.microsoft.com/office/powerpoint/2010/main" val="3561935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AE72ABF-3073-41A6-821C-52AA42617610}" type="datetimeFigureOut">
              <a:rPr lang="en-IN" smtClean="0"/>
              <a:t>03-06-2021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A9BF426-83C0-4C91-83B2-33C745F131F3}" type="slidenum">
              <a:rPr lang="en-IN" smtClean="0"/>
              <a:t>‹#›</a:t>
            </a:fld>
            <a:endParaRPr lang="en-IN"/>
          </a:p>
        </p:txBody>
      </p:sp>
    </p:spTree>
    <p:extLst>
      <p:ext uri="{BB962C8B-B14F-4D97-AF65-F5344CB8AC3E}">
        <p14:creationId xmlns:p14="http://schemas.microsoft.com/office/powerpoint/2010/main" val="39385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DAE72ABF-3073-41A6-821C-52AA42617610}" type="datetimeFigureOut">
              <a:rPr lang="en-IN" smtClean="0"/>
              <a:t>03-06-2021</a:t>
            </a:fld>
            <a:endParaRPr lang="en-IN"/>
          </a:p>
        </p:txBody>
      </p:sp>
      <p:sp>
        <p:nvSpPr>
          <p:cNvPr id="6" name="Footer Placeholder 5"/>
          <p:cNvSpPr>
            <a:spLocks noGrp="1"/>
          </p:cNvSpPr>
          <p:nvPr>
            <p:ph type="ftr" sz="quarter" idx="11"/>
          </p:nvPr>
        </p:nvSpPr>
        <p:spPr>
          <a:xfrm>
            <a:off x="685800" y="379941"/>
            <a:ext cx="6991492" cy="365125"/>
          </a:xfrm>
        </p:spPr>
        <p:txBody>
          <a:bodyPr/>
          <a:lstStyle/>
          <a:p>
            <a:endParaRPr lang="en-IN"/>
          </a:p>
        </p:txBody>
      </p:sp>
      <p:sp>
        <p:nvSpPr>
          <p:cNvPr id="7" name="Slide Number Placeholder 6"/>
          <p:cNvSpPr>
            <a:spLocks noGrp="1"/>
          </p:cNvSpPr>
          <p:nvPr>
            <p:ph type="sldNum" sz="quarter" idx="12"/>
          </p:nvPr>
        </p:nvSpPr>
        <p:spPr>
          <a:xfrm>
            <a:off x="10862452" y="381000"/>
            <a:ext cx="643748" cy="365125"/>
          </a:xfrm>
        </p:spPr>
        <p:txBody>
          <a:bodyPr/>
          <a:lstStyle/>
          <a:p>
            <a:fld id="{FA9BF426-83C0-4C91-83B2-33C745F131F3}" type="slidenum">
              <a:rPr lang="en-IN" smtClean="0"/>
              <a:t>‹#›</a:t>
            </a:fld>
            <a:endParaRPr lang="en-IN"/>
          </a:p>
        </p:txBody>
      </p:sp>
    </p:spTree>
    <p:extLst>
      <p:ext uri="{BB962C8B-B14F-4D97-AF65-F5344CB8AC3E}">
        <p14:creationId xmlns:p14="http://schemas.microsoft.com/office/powerpoint/2010/main" val="4147948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DAE72ABF-3073-41A6-821C-52AA42617610}" type="datetimeFigureOut">
              <a:rPr lang="en-IN" smtClean="0"/>
              <a:t>03-06-2021</a:t>
            </a:fld>
            <a:endParaRPr lang="en-IN"/>
          </a:p>
        </p:txBody>
      </p:sp>
      <p:sp>
        <p:nvSpPr>
          <p:cNvPr id="6" name="Footer Placeholder 5"/>
          <p:cNvSpPr>
            <a:spLocks noGrp="1"/>
          </p:cNvSpPr>
          <p:nvPr>
            <p:ph type="ftr" sz="quarter" idx="11"/>
          </p:nvPr>
        </p:nvSpPr>
        <p:spPr>
          <a:xfrm>
            <a:off x="685800" y="379941"/>
            <a:ext cx="6991492" cy="365125"/>
          </a:xfrm>
        </p:spPr>
        <p:txBody>
          <a:bodyPr/>
          <a:lstStyle/>
          <a:p>
            <a:endParaRPr lang="en-IN"/>
          </a:p>
        </p:txBody>
      </p:sp>
      <p:sp>
        <p:nvSpPr>
          <p:cNvPr id="7" name="Slide Number Placeholder 6"/>
          <p:cNvSpPr>
            <a:spLocks noGrp="1"/>
          </p:cNvSpPr>
          <p:nvPr>
            <p:ph type="sldNum" sz="quarter" idx="12"/>
          </p:nvPr>
        </p:nvSpPr>
        <p:spPr>
          <a:xfrm>
            <a:off x="10862452" y="381000"/>
            <a:ext cx="643748" cy="365125"/>
          </a:xfrm>
        </p:spPr>
        <p:txBody>
          <a:bodyPr/>
          <a:lstStyle/>
          <a:p>
            <a:fld id="{FA9BF426-83C0-4C91-83B2-33C745F131F3}" type="slidenum">
              <a:rPr lang="en-IN" smtClean="0"/>
              <a:t>‹#›</a:t>
            </a:fld>
            <a:endParaRPr lang="en-IN"/>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7513017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DAE72ABF-3073-41A6-821C-52AA42617610}" type="datetimeFigureOut">
              <a:rPr lang="en-IN" smtClean="0"/>
              <a:t>03-06-2021</a:t>
            </a:fld>
            <a:endParaRPr lang="en-IN"/>
          </a:p>
        </p:txBody>
      </p:sp>
      <p:sp>
        <p:nvSpPr>
          <p:cNvPr id="6" name="Footer Placeholder 5"/>
          <p:cNvSpPr>
            <a:spLocks noGrp="1"/>
          </p:cNvSpPr>
          <p:nvPr>
            <p:ph type="ftr" sz="quarter" idx="11"/>
          </p:nvPr>
        </p:nvSpPr>
        <p:spPr>
          <a:xfrm>
            <a:off x="685800" y="378883"/>
            <a:ext cx="6991492" cy="365125"/>
          </a:xfrm>
        </p:spPr>
        <p:txBody>
          <a:bodyPr/>
          <a:lstStyle/>
          <a:p>
            <a:endParaRPr lang="en-IN"/>
          </a:p>
        </p:txBody>
      </p:sp>
      <p:sp>
        <p:nvSpPr>
          <p:cNvPr id="7" name="Slide Number Placeholder 6"/>
          <p:cNvSpPr>
            <a:spLocks noGrp="1"/>
          </p:cNvSpPr>
          <p:nvPr>
            <p:ph type="sldNum" sz="quarter" idx="12"/>
          </p:nvPr>
        </p:nvSpPr>
        <p:spPr>
          <a:xfrm>
            <a:off x="10862452" y="381000"/>
            <a:ext cx="643748" cy="365125"/>
          </a:xfrm>
        </p:spPr>
        <p:txBody>
          <a:bodyPr/>
          <a:lstStyle/>
          <a:p>
            <a:fld id="{FA9BF426-83C0-4C91-83B2-33C745F131F3}" type="slidenum">
              <a:rPr lang="en-IN" smtClean="0"/>
              <a:t>‹#›</a:t>
            </a:fld>
            <a:endParaRPr lang="en-IN"/>
          </a:p>
        </p:txBody>
      </p:sp>
    </p:spTree>
    <p:extLst>
      <p:ext uri="{BB962C8B-B14F-4D97-AF65-F5344CB8AC3E}">
        <p14:creationId xmlns:p14="http://schemas.microsoft.com/office/powerpoint/2010/main" val="367005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AE72ABF-3073-41A6-821C-52AA42617610}" type="datetimeFigureOut">
              <a:rPr lang="en-IN" smtClean="0"/>
              <a:t>03-06-2021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A9BF426-83C0-4C91-83B2-33C745F131F3}" type="slidenum">
              <a:rPr lang="en-IN" smtClean="0"/>
              <a:t>‹#›</a:t>
            </a:fld>
            <a:endParaRPr lang="en-IN"/>
          </a:p>
        </p:txBody>
      </p:sp>
    </p:spTree>
    <p:extLst>
      <p:ext uri="{BB962C8B-B14F-4D97-AF65-F5344CB8AC3E}">
        <p14:creationId xmlns:p14="http://schemas.microsoft.com/office/powerpoint/2010/main" val="14614209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AE72ABF-3073-41A6-821C-52AA42617610}" type="datetimeFigureOut">
              <a:rPr lang="en-IN" smtClean="0"/>
              <a:t>03-06-2021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A9BF426-83C0-4C91-83B2-33C745F131F3}" type="slidenum">
              <a:rPr lang="en-IN" smtClean="0"/>
              <a:t>‹#›</a:t>
            </a:fld>
            <a:endParaRPr lang="en-IN"/>
          </a:p>
        </p:txBody>
      </p:sp>
    </p:spTree>
    <p:extLst>
      <p:ext uri="{BB962C8B-B14F-4D97-AF65-F5344CB8AC3E}">
        <p14:creationId xmlns:p14="http://schemas.microsoft.com/office/powerpoint/2010/main" val="23629995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E72ABF-3073-41A6-821C-52AA42617610}" type="datetimeFigureOut">
              <a:rPr lang="en-IN" smtClean="0"/>
              <a:t>03-06-2021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A9BF426-83C0-4C91-83B2-33C745F131F3}" type="slidenum">
              <a:rPr lang="en-IN" smtClean="0"/>
              <a:t>‹#›</a:t>
            </a:fld>
            <a:endParaRPr lang="en-IN"/>
          </a:p>
        </p:txBody>
      </p:sp>
    </p:spTree>
    <p:extLst>
      <p:ext uri="{BB962C8B-B14F-4D97-AF65-F5344CB8AC3E}">
        <p14:creationId xmlns:p14="http://schemas.microsoft.com/office/powerpoint/2010/main" val="17815301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DAE72ABF-3073-41A6-821C-52AA42617610}" type="datetimeFigureOut">
              <a:rPr lang="en-IN" smtClean="0"/>
              <a:t>03-06-2021</a:t>
            </a:fld>
            <a:endParaRPr lang="en-IN"/>
          </a:p>
        </p:txBody>
      </p:sp>
      <p:sp>
        <p:nvSpPr>
          <p:cNvPr id="5" name="Footer Placeholder 4"/>
          <p:cNvSpPr>
            <a:spLocks noGrp="1"/>
          </p:cNvSpPr>
          <p:nvPr>
            <p:ph type="ftr" sz="quarter" idx="11"/>
          </p:nvPr>
        </p:nvSpPr>
        <p:spPr>
          <a:xfrm>
            <a:off x="685800" y="381000"/>
            <a:ext cx="6991492" cy="365125"/>
          </a:xfrm>
        </p:spPr>
        <p:txBody>
          <a:bodyPr/>
          <a:lstStyle/>
          <a:p>
            <a:endParaRPr lang="en-IN"/>
          </a:p>
        </p:txBody>
      </p:sp>
      <p:sp>
        <p:nvSpPr>
          <p:cNvPr id="6" name="Slide Number Placeholder 5"/>
          <p:cNvSpPr>
            <a:spLocks noGrp="1"/>
          </p:cNvSpPr>
          <p:nvPr>
            <p:ph type="sldNum" sz="quarter" idx="12"/>
          </p:nvPr>
        </p:nvSpPr>
        <p:spPr>
          <a:xfrm>
            <a:off x="10862452" y="381000"/>
            <a:ext cx="643748" cy="365125"/>
          </a:xfrm>
        </p:spPr>
        <p:txBody>
          <a:bodyPr/>
          <a:lstStyle/>
          <a:p>
            <a:fld id="{FA9BF426-83C0-4C91-83B2-33C745F131F3}" type="slidenum">
              <a:rPr lang="en-IN" smtClean="0"/>
              <a:t>‹#›</a:t>
            </a:fld>
            <a:endParaRPr lang="en-IN"/>
          </a:p>
        </p:txBody>
      </p:sp>
    </p:spTree>
    <p:extLst>
      <p:ext uri="{BB962C8B-B14F-4D97-AF65-F5344CB8AC3E}">
        <p14:creationId xmlns:p14="http://schemas.microsoft.com/office/powerpoint/2010/main" val="3291549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E72ABF-3073-41A6-821C-52AA42617610}" type="datetimeFigureOut">
              <a:rPr lang="en-IN" smtClean="0"/>
              <a:t>03-06-2021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A9BF426-83C0-4C91-83B2-33C745F131F3}" type="slidenum">
              <a:rPr lang="en-IN" smtClean="0"/>
              <a:t>‹#›</a:t>
            </a:fld>
            <a:endParaRPr lang="en-IN"/>
          </a:p>
        </p:txBody>
      </p:sp>
    </p:spTree>
    <p:extLst>
      <p:ext uri="{BB962C8B-B14F-4D97-AF65-F5344CB8AC3E}">
        <p14:creationId xmlns:p14="http://schemas.microsoft.com/office/powerpoint/2010/main" val="1669252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DAE72ABF-3073-41A6-821C-52AA42617610}" type="datetimeFigureOut">
              <a:rPr lang="en-IN" smtClean="0"/>
              <a:t>03-06-2021</a:t>
            </a:fld>
            <a:endParaRPr lang="en-IN"/>
          </a:p>
        </p:txBody>
      </p:sp>
      <p:sp>
        <p:nvSpPr>
          <p:cNvPr id="5" name="Footer Placeholder 4"/>
          <p:cNvSpPr>
            <a:spLocks noGrp="1"/>
          </p:cNvSpPr>
          <p:nvPr>
            <p:ph type="ftr" sz="quarter" idx="11"/>
          </p:nvPr>
        </p:nvSpPr>
        <p:spPr>
          <a:xfrm>
            <a:off x="685800" y="381001"/>
            <a:ext cx="6991492" cy="364065"/>
          </a:xfrm>
        </p:spPr>
        <p:txBody>
          <a:bodyPr/>
          <a:lstStyle/>
          <a:p>
            <a:endParaRPr lang="en-IN"/>
          </a:p>
        </p:txBody>
      </p:sp>
      <p:sp>
        <p:nvSpPr>
          <p:cNvPr id="6" name="Slide Number Placeholder 5"/>
          <p:cNvSpPr>
            <a:spLocks noGrp="1"/>
          </p:cNvSpPr>
          <p:nvPr>
            <p:ph type="sldNum" sz="quarter" idx="12"/>
          </p:nvPr>
        </p:nvSpPr>
        <p:spPr>
          <a:xfrm>
            <a:off x="10862452" y="381000"/>
            <a:ext cx="643748" cy="365125"/>
          </a:xfrm>
        </p:spPr>
        <p:txBody>
          <a:bodyPr/>
          <a:lstStyle/>
          <a:p>
            <a:fld id="{FA9BF426-83C0-4C91-83B2-33C745F131F3}" type="slidenum">
              <a:rPr lang="en-IN" smtClean="0"/>
              <a:t>‹#›</a:t>
            </a:fld>
            <a:endParaRPr lang="en-IN"/>
          </a:p>
        </p:txBody>
      </p:sp>
    </p:spTree>
    <p:extLst>
      <p:ext uri="{BB962C8B-B14F-4D97-AF65-F5344CB8AC3E}">
        <p14:creationId xmlns:p14="http://schemas.microsoft.com/office/powerpoint/2010/main" val="3259319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AE72ABF-3073-41A6-821C-52AA42617610}" type="datetimeFigureOut">
              <a:rPr lang="en-IN" smtClean="0"/>
              <a:t>03-06-2021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A9BF426-83C0-4C91-83B2-33C745F131F3}" type="slidenum">
              <a:rPr lang="en-IN" smtClean="0"/>
              <a:t>‹#›</a:t>
            </a:fld>
            <a:endParaRPr lang="en-IN"/>
          </a:p>
        </p:txBody>
      </p:sp>
    </p:spTree>
    <p:extLst>
      <p:ext uri="{BB962C8B-B14F-4D97-AF65-F5344CB8AC3E}">
        <p14:creationId xmlns:p14="http://schemas.microsoft.com/office/powerpoint/2010/main" val="460192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AE72ABF-3073-41A6-821C-52AA42617610}" type="datetimeFigureOut">
              <a:rPr lang="en-IN" smtClean="0"/>
              <a:t>03-06-2021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A9BF426-83C0-4C91-83B2-33C745F131F3}" type="slidenum">
              <a:rPr lang="en-IN" smtClean="0"/>
              <a:t>‹#›</a:t>
            </a:fld>
            <a:endParaRPr lang="en-IN"/>
          </a:p>
        </p:txBody>
      </p:sp>
    </p:spTree>
    <p:extLst>
      <p:ext uri="{BB962C8B-B14F-4D97-AF65-F5344CB8AC3E}">
        <p14:creationId xmlns:p14="http://schemas.microsoft.com/office/powerpoint/2010/main" val="411367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AE72ABF-3073-41A6-821C-52AA42617610}" type="datetimeFigureOut">
              <a:rPr lang="en-IN" smtClean="0"/>
              <a:t>03-06-2021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A9BF426-83C0-4C91-83B2-33C745F131F3}" type="slidenum">
              <a:rPr lang="en-IN" smtClean="0"/>
              <a:t>‹#›</a:t>
            </a:fld>
            <a:endParaRPr lang="en-IN"/>
          </a:p>
        </p:txBody>
      </p:sp>
    </p:spTree>
    <p:extLst>
      <p:ext uri="{BB962C8B-B14F-4D97-AF65-F5344CB8AC3E}">
        <p14:creationId xmlns:p14="http://schemas.microsoft.com/office/powerpoint/2010/main" val="38760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E72ABF-3073-41A6-821C-52AA42617610}" type="datetimeFigureOut">
              <a:rPr lang="en-IN" smtClean="0"/>
              <a:t>03-06-2021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A9BF426-83C0-4C91-83B2-33C745F131F3}" type="slidenum">
              <a:rPr lang="en-IN" smtClean="0"/>
              <a:t>‹#›</a:t>
            </a:fld>
            <a:endParaRPr lang="en-IN"/>
          </a:p>
        </p:txBody>
      </p:sp>
    </p:spTree>
    <p:extLst>
      <p:ext uri="{BB962C8B-B14F-4D97-AF65-F5344CB8AC3E}">
        <p14:creationId xmlns:p14="http://schemas.microsoft.com/office/powerpoint/2010/main" val="1286783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AE72ABF-3073-41A6-821C-52AA42617610}" type="datetimeFigureOut">
              <a:rPr lang="en-IN" smtClean="0"/>
              <a:t>03-06-2021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A9BF426-83C0-4C91-83B2-33C745F131F3}" type="slidenum">
              <a:rPr lang="en-IN" smtClean="0"/>
              <a:t>‹#›</a:t>
            </a:fld>
            <a:endParaRPr lang="en-IN"/>
          </a:p>
        </p:txBody>
      </p:sp>
    </p:spTree>
    <p:extLst>
      <p:ext uri="{BB962C8B-B14F-4D97-AF65-F5344CB8AC3E}">
        <p14:creationId xmlns:p14="http://schemas.microsoft.com/office/powerpoint/2010/main" val="2406760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AE72ABF-3073-41A6-821C-52AA42617610}" type="datetimeFigureOut">
              <a:rPr lang="en-IN" smtClean="0"/>
              <a:t>03-06-2021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A9BF426-83C0-4C91-83B2-33C745F131F3}" type="slidenum">
              <a:rPr lang="en-IN" smtClean="0"/>
              <a:t>‹#›</a:t>
            </a:fld>
            <a:endParaRPr lang="en-IN"/>
          </a:p>
        </p:txBody>
      </p:sp>
    </p:spTree>
    <p:extLst>
      <p:ext uri="{BB962C8B-B14F-4D97-AF65-F5344CB8AC3E}">
        <p14:creationId xmlns:p14="http://schemas.microsoft.com/office/powerpoint/2010/main" val="2879729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AE72ABF-3073-41A6-821C-52AA42617610}" type="datetimeFigureOut">
              <a:rPr lang="en-IN" smtClean="0"/>
              <a:t>03-06-2021</a:t>
            </a:fld>
            <a:endParaRPr lang="en-IN"/>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A9BF426-83C0-4C91-83B2-33C745F131F3}" type="slidenum">
              <a:rPr lang="en-IN" smtClean="0"/>
              <a:t>‹#›</a:t>
            </a:fld>
            <a:endParaRPr lang="en-IN"/>
          </a:p>
        </p:txBody>
      </p:sp>
    </p:spTree>
    <p:extLst>
      <p:ext uri="{BB962C8B-B14F-4D97-AF65-F5344CB8AC3E}">
        <p14:creationId xmlns:p14="http://schemas.microsoft.com/office/powerpoint/2010/main" val="134282577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CD712-40A7-4651-AEB0-768AA6164553}"/>
              </a:ext>
            </a:extLst>
          </p:cNvPr>
          <p:cNvSpPr>
            <a:spLocks noGrp="1"/>
          </p:cNvSpPr>
          <p:nvPr>
            <p:ph type="ctrTitle"/>
          </p:nvPr>
        </p:nvSpPr>
        <p:spPr>
          <a:xfrm>
            <a:off x="0" y="1534957"/>
            <a:ext cx="9448800" cy="1825096"/>
          </a:xfrm>
        </p:spPr>
        <p:txBody>
          <a:bodyPr/>
          <a:lstStyle/>
          <a:p>
            <a:r>
              <a:rPr lang="en-US" dirty="0"/>
              <a:t>Recruitment and selection</a:t>
            </a:r>
            <a:endParaRPr lang="en-IN" dirty="0"/>
          </a:p>
        </p:txBody>
      </p:sp>
      <p:pic>
        <p:nvPicPr>
          <p:cNvPr id="1026" name="Picture 2" descr="See the source image">
            <a:extLst>
              <a:ext uri="{FF2B5EF4-FFF2-40B4-BE49-F238E27FC236}">
                <a16:creationId xmlns:a16="http://schemas.microsoft.com/office/drawing/2014/main" id="{326207E7-9EF2-48A7-9C72-DB43D8BD83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86178" y="570450"/>
            <a:ext cx="5093968" cy="486561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5BB7D34-A431-445C-B8C5-EA644CA75466}"/>
              </a:ext>
            </a:extLst>
          </p:cNvPr>
          <p:cNvSpPr txBox="1"/>
          <p:nvPr/>
        </p:nvSpPr>
        <p:spPr>
          <a:xfrm>
            <a:off x="2449586" y="4823670"/>
            <a:ext cx="4060272" cy="1384995"/>
          </a:xfrm>
          <a:prstGeom prst="rect">
            <a:avLst/>
          </a:prstGeom>
          <a:noFill/>
        </p:spPr>
        <p:txBody>
          <a:bodyPr wrap="square" rtlCol="0">
            <a:spAutoFit/>
          </a:bodyPr>
          <a:lstStyle/>
          <a:p>
            <a:pPr algn="ctr"/>
            <a:r>
              <a:rPr lang="en-US" sz="2800" dirty="0" err="1">
                <a:latin typeface="Blackadder ITC" panose="04020505051007020D02" pitchFamily="82" charset="0"/>
              </a:rPr>
              <a:t>Rashmita</a:t>
            </a:r>
            <a:r>
              <a:rPr lang="en-US" sz="2800" dirty="0">
                <a:latin typeface="Blackadder ITC" panose="04020505051007020D02" pitchFamily="82" charset="0"/>
              </a:rPr>
              <a:t> </a:t>
            </a:r>
            <a:r>
              <a:rPr lang="en-US" sz="2800" dirty="0" err="1">
                <a:latin typeface="Blackadder ITC" panose="04020505051007020D02" pitchFamily="82" charset="0"/>
              </a:rPr>
              <a:t>Borgohain</a:t>
            </a:r>
            <a:endParaRPr lang="en-US" sz="2800" dirty="0">
              <a:latin typeface="Blackadder ITC" panose="04020505051007020D02" pitchFamily="82" charset="0"/>
            </a:endParaRPr>
          </a:p>
          <a:p>
            <a:pPr algn="ctr"/>
            <a:r>
              <a:rPr lang="en-US" sz="2800" dirty="0">
                <a:latin typeface="Blackadder ITC" panose="04020505051007020D02" pitchFamily="82" charset="0"/>
              </a:rPr>
              <a:t>S B </a:t>
            </a:r>
            <a:r>
              <a:rPr lang="en-US" sz="2800" dirty="0" err="1">
                <a:latin typeface="Blackadder ITC" panose="04020505051007020D02" pitchFamily="82" charset="0"/>
              </a:rPr>
              <a:t>Deorah</a:t>
            </a:r>
            <a:r>
              <a:rPr lang="en-US" sz="2800" dirty="0">
                <a:latin typeface="Blackadder ITC" panose="04020505051007020D02" pitchFamily="82" charset="0"/>
              </a:rPr>
              <a:t> College</a:t>
            </a:r>
          </a:p>
          <a:p>
            <a:pPr algn="ctr"/>
            <a:r>
              <a:rPr lang="en-US" sz="2800" dirty="0">
                <a:latin typeface="Blackadder ITC" panose="04020505051007020D02" pitchFamily="82" charset="0"/>
              </a:rPr>
              <a:t>Dept of Commerce</a:t>
            </a:r>
            <a:endParaRPr lang="en-IN" sz="2800" dirty="0">
              <a:latin typeface="Blackadder ITC" panose="04020505051007020D02" pitchFamily="82" charset="0"/>
            </a:endParaRPr>
          </a:p>
        </p:txBody>
      </p:sp>
    </p:spTree>
    <p:extLst>
      <p:ext uri="{BB962C8B-B14F-4D97-AF65-F5344CB8AC3E}">
        <p14:creationId xmlns:p14="http://schemas.microsoft.com/office/powerpoint/2010/main" val="990936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50A5FB-140C-4248-BCC5-41F870CDE747}"/>
              </a:ext>
            </a:extLst>
          </p:cNvPr>
          <p:cNvSpPr>
            <a:spLocks noGrp="1"/>
          </p:cNvSpPr>
          <p:nvPr>
            <p:ph idx="1"/>
          </p:nvPr>
        </p:nvSpPr>
        <p:spPr>
          <a:xfrm>
            <a:off x="864066" y="1501630"/>
            <a:ext cx="10642134" cy="4717056"/>
          </a:xfrm>
        </p:spPr>
        <p:txBody>
          <a:bodyPr/>
          <a:lstStyle/>
          <a:p>
            <a:pPr algn="l">
              <a:buFont typeface="Wingdings" panose="05000000000000000000" pitchFamily="2" charset="2"/>
              <a:buChar char="q"/>
            </a:pPr>
            <a:r>
              <a:rPr lang="en-US" b="1" i="0" dirty="0">
                <a:effectLst/>
                <a:latin typeface="Arial" panose="020B0604020202020204" pitchFamily="34" charset="0"/>
              </a:rPr>
              <a:t>Recruitment Strategy</a:t>
            </a:r>
          </a:p>
          <a:p>
            <a:pPr algn="just"/>
            <a:r>
              <a:rPr lang="en-US" b="0" i="0" dirty="0">
                <a:solidFill>
                  <a:srgbClr val="000000"/>
                </a:solidFill>
                <a:effectLst/>
                <a:latin typeface="Arial" panose="020B0604020202020204" pitchFamily="34" charset="0"/>
              </a:rPr>
              <a:t>Recruitment strategy is the second step of the recruitment process, where a strategy is prepared for hiring the resources. After completing the preparation of job descriptions and job specifications, the next step is to decide which strategy to adopt for recruiting the potential candidates for the organization.</a:t>
            </a:r>
          </a:p>
          <a:p>
            <a:pPr algn="just"/>
            <a:r>
              <a:rPr lang="en-US" b="0" i="0" dirty="0">
                <a:solidFill>
                  <a:srgbClr val="000000"/>
                </a:solidFill>
                <a:effectLst/>
                <a:latin typeface="Arial" panose="020B0604020202020204" pitchFamily="34" charset="0"/>
              </a:rPr>
              <a:t>While preparing a recruitment strategy, the following points −</a:t>
            </a:r>
          </a:p>
          <a:p>
            <a:pPr algn="just">
              <a:buFont typeface="Arial" panose="020B0604020202020204" pitchFamily="34" charset="0"/>
              <a:buChar char="•"/>
            </a:pPr>
            <a:r>
              <a:rPr lang="en-US" b="0" i="0" dirty="0">
                <a:effectLst/>
                <a:latin typeface="Arial" panose="020B0604020202020204" pitchFamily="34" charset="0"/>
              </a:rPr>
              <a:t>Make or buy employees</a:t>
            </a:r>
          </a:p>
          <a:p>
            <a:pPr algn="just">
              <a:buFont typeface="Arial" panose="020B0604020202020204" pitchFamily="34" charset="0"/>
              <a:buChar char="•"/>
            </a:pPr>
            <a:r>
              <a:rPr lang="en-US" b="0" i="0" dirty="0">
                <a:effectLst/>
                <a:latin typeface="Arial" panose="020B0604020202020204" pitchFamily="34" charset="0"/>
              </a:rPr>
              <a:t>Types of recruitment</a:t>
            </a:r>
          </a:p>
          <a:p>
            <a:pPr algn="just">
              <a:buFont typeface="Arial" panose="020B0604020202020204" pitchFamily="34" charset="0"/>
              <a:buChar char="•"/>
            </a:pPr>
            <a:r>
              <a:rPr lang="en-US" b="0" i="0" dirty="0">
                <a:effectLst/>
                <a:latin typeface="Arial" panose="020B0604020202020204" pitchFamily="34" charset="0"/>
              </a:rPr>
              <a:t>Geographical area</a:t>
            </a:r>
          </a:p>
          <a:p>
            <a:pPr algn="just">
              <a:buFont typeface="Arial" panose="020B0604020202020204" pitchFamily="34" charset="0"/>
              <a:buChar char="•"/>
            </a:pPr>
            <a:r>
              <a:rPr lang="en-US" b="0" i="0" dirty="0">
                <a:effectLst/>
                <a:latin typeface="Arial" panose="020B0604020202020204" pitchFamily="34" charset="0"/>
              </a:rPr>
              <a:t>Recruitment sources</a:t>
            </a:r>
          </a:p>
          <a:p>
            <a:endParaRPr lang="en-IN" dirty="0"/>
          </a:p>
        </p:txBody>
      </p:sp>
    </p:spTree>
    <p:extLst>
      <p:ext uri="{BB962C8B-B14F-4D97-AF65-F5344CB8AC3E}">
        <p14:creationId xmlns:p14="http://schemas.microsoft.com/office/powerpoint/2010/main" val="28387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414FF4-3BE4-4132-B5F6-34EAD0FCD0B8}"/>
              </a:ext>
            </a:extLst>
          </p:cNvPr>
          <p:cNvSpPr>
            <a:spLocks noGrp="1"/>
          </p:cNvSpPr>
          <p:nvPr>
            <p:ph idx="1"/>
          </p:nvPr>
        </p:nvSpPr>
        <p:spPr>
          <a:xfrm>
            <a:off x="637563" y="1560352"/>
            <a:ext cx="10868637" cy="4658333"/>
          </a:xfrm>
        </p:spPr>
        <p:txBody>
          <a:bodyPr>
            <a:normAutofit/>
          </a:bodyPr>
          <a:lstStyle/>
          <a:p>
            <a:pPr algn="l">
              <a:buFont typeface="Wingdings" panose="05000000000000000000" pitchFamily="2" charset="2"/>
              <a:buChar char="q"/>
            </a:pPr>
            <a:r>
              <a:rPr lang="en-US" b="1" i="0" dirty="0">
                <a:effectLst>
                  <a:outerShdw blurRad="38100" dist="38100" dir="2700000" algn="tl">
                    <a:srgbClr val="000000">
                      <a:alpha val="43137"/>
                    </a:srgbClr>
                  </a:outerShdw>
                </a:effectLst>
                <a:latin typeface="Arial" panose="020B0604020202020204" pitchFamily="34" charset="0"/>
              </a:rPr>
              <a:t>Advantages of Selection</a:t>
            </a:r>
          </a:p>
          <a:p>
            <a:pPr algn="just"/>
            <a:r>
              <a:rPr lang="en-US" b="0" i="0" dirty="0">
                <a:solidFill>
                  <a:srgbClr val="000000"/>
                </a:solidFill>
                <a:effectLst/>
                <a:latin typeface="Arial" panose="020B0604020202020204" pitchFamily="34" charset="0"/>
              </a:rPr>
              <a:t>A good selection process offers the following advantages−</a:t>
            </a:r>
          </a:p>
          <a:p>
            <a:pPr algn="just">
              <a:buFont typeface="Arial" panose="020B0604020202020204" pitchFamily="34" charset="0"/>
              <a:buChar char="•"/>
            </a:pPr>
            <a:r>
              <a:rPr lang="en-US" b="0" i="0" dirty="0">
                <a:solidFill>
                  <a:srgbClr val="000000"/>
                </a:solidFill>
                <a:effectLst/>
                <a:latin typeface="Arial" panose="020B0604020202020204" pitchFamily="34" charset="0"/>
              </a:rPr>
              <a:t>It is cost-effective and reduces a lot of time and effort.</a:t>
            </a:r>
          </a:p>
          <a:p>
            <a:pPr algn="just">
              <a:buFont typeface="Arial" panose="020B0604020202020204" pitchFamily="34" charset="0"/>
              <a:buChar char="•"/>
            </a:pPr>
            <a:r>
              <a:rPr lang="en-US" b="0" i="0" dirty="0">
                <a:solidFill>
                  <a:srgbClr val="000000"/>
                </a:solidFill>
                <a:effectLst/>
                <a:latin typeface="Arial" panose="020B0604020202020204" pitchFamily="34" charset="0"/>
              </a:rPr>
              <a:t>It helps avoid any biasing while recruiting the right candidate.</a:t>
            </a:r>
          </a:p>
          <a:p>
            <a:pPr algn="just">
              <a:buFont typeface="Arial" panose="020B0604020202020204" pitchFamily="34" charset="0"/>
              <a:buChar char="•"/>
            </a:pPr>
            <a:r>
              <a:rPr lang="en-US" b="0" i="0" dirty="0">
                <a:solidFill>
                  <a:srgbClr val="000000"/>
                </a:solidFill>
                <a:effectLst/>
                <a:latin typeface="Arial" panose="020B0604020202020204" pitchFamily="34" charset="0"/>
              </a:rPr>
              <a:t>It helps eliminate the candidates who are lacking in knowledge, ability, and proficiency.</a:t>
            </a:r>
          </a:p>
          <a:p>
            <a:pPr algn="just">
              <a:buFont typeface="Arial" panose="020B0604020202020204" pitchFamily="34" charset="0"/>
              <a:buChar char="•"/>
            </a:pPr>
            <a:r>
              <a:rPr lang="en-US" b="0" i="0" dirty="0">
                <a:solidFill>
                  <a:srgbClr val="000000"/>
                </a:solidFill>
                <a:effectLst/>
                <a:latin typeface="Arial" panose="020B0604020202020204" pitchFamily="34" charset="0"/>
              </a:rPr>
              <a:t>It provides a guideline to evaluate the candidates further through strict verification and reference-checking.</a:t>
            </a:r>
          </a:p>
          <a:p>
            <a:pPr algn="just">
              <a:buFont typeface="Arial" panose="020B0604020202020204" pitchFamily="34" charset="0"/>
              <a:buChar char="•"/>
            </a:pPr>
            <a:r>
              <a:rPr lang="en-US" b="0" i="0" dirty="0">
                <a:solidFill>
                  <a:srgbClr val="000000"/>
                </a:solidFill>
                <a:effectLst/>
                <a:latin typeface="Arial" panose="020B0604020202020204" pitchFamily="34" charset="0"/>
              </a:rPr>
              <a:t>It helps in comparing the different candidates in terms of their capabilities, knowledge, skills, experience, work attitude, etc.</a:t>
            </a:r>
          </a:p>
          <a:p>
            <a:pPr algn="just"/>
            <a:r>
              <a:rPr lang="en-US" b="0" i="0" dirty="0">
                <a:solidFill>
                  <a:srgbClr val="000000"/>
                </a:solidFill>
                <a:effectLst/>
                <a:latin typeface="Arial" panose="020B0604020202020204" pitchFamily="34" charset="0"/>
              </a:rPr>
              <a:t>A good selection process helps in selecting the best candidate for the requirement of a vacant position in an organization.</a:t>
            </a:r>
          </a:p>
          <a:p>
            <a:endParaRPr lang="en-IN" dirty="0"/>
          </a:p>
        </p:txBody>
      </p:sp>
    </p:spTree>
    <p:extLst>
      <p:ext uri="{BB962C8B-B14F-4D97-AF65-F5344CB8AC3E}">
        <p14:creationId xmlns:p14="http://schemas.microsoft.com/office/powerpoint/2010/main" val="1358763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B319BB-857A-4B25-89F8-3B733683EF32}"/>
              </a:ext>
            </a:extLst>
          </p:cNvPr>
          <p:cNvSpPr>
            <a:spLocks noGrp="1"/>
          </p:cNvSpPr>
          <p:nvPr>
            <p:ph idx="1"/>
          </p:nvPr>
        </p:nvSpPr>
        <p:spPr>
          <a:xfrm>
            <a:off x="236290" y="922789"/>
            <a:ext cx="11719419" cy="5612235"/>
          </a:xfrm>
        </p:spPr>
        <p:txBody>
          <a:bodyPr>
            <a:normAutofit fontScale="25000" lnSpcReduction="20000"/>
          </a:bodyPr>
          <a:lstStyle/>
          <a:p>
            <a:pPr algn="just">
              <a:buFont typeface="Wingdings" panose="05000000000000000000" pitchFamily="2" charset="2"/>
              <a:buChar char="q"/>
            </a:pPr>
            <a:r>
              <a:rPr lang="en-US" sz="7200" b="1" i="0" dirty="0">
                <a:effectLst/>
                <a:latin typeface="Arial" panose="020B0604020202020204" pitchFamily="34" charset="0"/>
              </a:rPr>
              <a:t>Searching the Right Candidates</a:t>
            </a:r>
          </a:p>
          <a:p>
            <a:pPr algn="just">
              <a:lnSpc>
                <a:spcPct val="120000"/>
              </a:lnSpc>
            </a:pPr>
            <a:r>
              <a:rPr lang="en-US" sz="7200" b="0" i="0" dirty="0">
                <a:solidFill>
                  <a:srgbClr val="000000"/>
                </a:solidFill>
                <a:effectLst/>
                <a:latin typeface="Arial" panose="020B0604020202020204" pitchFamily="34" charset="0"/>
              </a:rPr>
              <a:t>Searching is the process of recruitment where the resources are sourced depending upon the requirement of the job. After the recruitment strategy is done, the searching of candidates will be initialized. </a:t>
            </a:r>
          </a:p>
          <a:p>
            <a:pPr marL="0" indent="0" algn="just">
              <a:lnSpc>
                <a:spcPct val="120000"/>
              </a:lnSpc>
              <a:buNone/>
            </a:pPr>
            <a:r>
              <a:rPr lang="en-US" sz="7200" dirty="0">
                <a:solidFill>
                  <a:srgbClr val="000000"/>
                </a:solidFill>
                <a:latin typeface="Arial" panose="020B0604020202020204" pitchFamily="34" charset="0"/>
              </a:rPr>
              <a:t>	</a:t>
            </a:r>
            <a:r>
              <a:rPr lang="en-US" sz="7200" b="0" i="0" dirty="0">
                <a:solidFill>
                  <a:srgbClr val="000000"/>
                </a:solidFill>
                <a:effectLst/>
                <a:latin typeface="Arial" panose="020B0604020202020204" pitchFamily="34" charset="0"/>
              </a:rPr>
              <a:t>This process consists of two steps −</a:t>
            </a:r>
          </a:p>
          <a:p>
            <a:pPr algn="just">
              <a:lnSpc>
                <a:spcPct val="120000"/>
              </a:lnSpc>
              <a:buFont typeface="Arial" panose="020B0604020202020204" pitchFamily="34" charset="0"/>
              <a:buChar char="•"/>
            </a:pPr>
            <a:r>
              <a:rPr lang="en-US" sz="7200" b="1" i="0" dirty="0">
                <a:solidFill>
                  <a:srgbClr val="000000"/>
                </a:solidFill>
                <a:effectLst/>
                <a:latin typeface="Arial" panose="020B0604020202020204" pitchFamily="34" charset="0"/>
              </a:rPr>
              <a:t>Source activation</a:t>
            </a:r>
            <a:r>
              <a:rPr lang="en-US" sz="7200" b="0" i="0" dirty="0">
                <a:solidFill>
                  <a:srgbClr val="000000"/>
                </a:solidFill>
                <a:effectLst/>
                <a:latin typeface="Arial" panose="020B0604020202020204" pitchFamily="34" charset="0"/>
              </a:rPr>
              <a:t> − Once the line manager verifies and permits the existence of the vacancy, the search for candidates starts.</a:t>
            </a:r>
          </a:p>
          <a:p>
            <a:pPr algn="just">
              <a:lnSpc>
                <a:spcPct val="120000"/>
              </a:lnSpc>
              <a:buFont typeface="Arial" panose="020B0604020202020204" pitchFamily="34" charset="0"/>
              <a:buChar char="•"/>
            </a:pPr>
            <a:r>
              <a:rPr lang="en-US" sz="7200" b="1" i="0" dirty="0">
                <a:solidFill>
                  <a:srgbClr val="000000"/>
                </a:solidFill>
                <a:effectLst/>
                <a:latin typeface="Arial" panose="020B0604020202020204" pitchFamily="34" charset="0"/>
              </a:rPr>
              <a:t>Selling</a:t>
            </a:r>
            <a:r>
              <a:rPr lang="en-US" sz="7200" b="0" i="0" dirty="0">
                <a:solidFill>
                  <a:srgbClr val="000000"/>
                </a:solidFill>
                <a:effectLst/>
                <a:latin typeface="Arial" panose="020B0604020202020204" pitchFamily="34" charset="0"/>
              </a:rPr>
              <a:t> − Here, the organization selects the media through which the communication of vacancies reaches the prospective candidates.</a:t>
            </a:r>
          </a:p>
          <a:p>
            <a:pPr algn="just">
              <a:lnSpc>
                <a:spcPct val="120000"/>
              </a:lnSpc>
            </a:pPr>
            <a:r>
              <a:rPr lang="en-US" sz="7200" b="0" i="0" dirty="0">
                <a:solidFill>
                  <a:srgbClr val="000000"/>
                </a:solidFill>
                <a:effectLst/>
                <a:latin typeface="Arial" panose="020B0604020202020204" pitchFamily="34" charset="0"/>
              </a:rPr>
              <a:t>Searching involves attracting the job seekers to the vacancies. The sources are broadly divided into two categories: </a:t>
            </a:r>
            <a:r>
              <a:rPr lang="en-US" sz="7200" b="1" i="0" dirty="0">
                <a:solidFill>
                  <a:srgbClr val="000000"/>
                </a:solidFill>
                <a:effectLst/>
                <a:latin typeface="Arial" panose="020B0604020202020204" pitchFamily="34" charset="0"/>
              </a:rPr>
              <a:t>Internal Sources</a:t>
            </a:r>
            <a:r>
              <a:rPr lang="en-US" sz="7200" b="0" i="0" dirty="0">
                <a:solidFill>
                  <a:srgbClr val="000000"/>
                </a:solidFill>
                <a:effectLst/>
                <a:latin typeface="Arial" panose="020B0604020202020204" pitchFamily="34" charset="0"/>
              </a:rPr>
              <a:t> and </a:t>
            </a:r>
            <a:r>
              <a:rPr lang="en-US" sz="7200" b="1" i="0" dirty="0">
                <a:solidFill>
                  <a:srgbClr val="000000"/>
                </a:solidFill>
                <a:effectLst/>
                <a:latin typeface="Arial" panose="020B0604020202020204" pitchFamily="34" charset="0"/>
              </a:rPr>
              <a:t>External Sources</a:t>
            </a:r>
            <a:r>
              <a:rPr lang="en-US" sz="7200" b="0" i="0" dirty="0">
                <a:solidFill>
                  <a:srgbClr val="000000"/>
                </a:solidFill>
                <a:effectLst/>
                <a:latin typeface="Arial" panose="020B0604020202020204" pitchFamily="34" charset="0"/>
              </a:rPr>
              <a:t>.</a:t>
            </a:r>
          </a:p>
          <a:p>
            <a:pPr algn="just">
              <a:lnSpc>
                <a:spcPct val="120000"/>
              </a:lnSpc>
            </a:pPr>
            <a:endParaRPr lang="en-US" sz="7200" b="0" i="0" dirty="0">
              <a:solidFill>
                <a:srgbClr val="000000"/>
              </a:solidFill>
              <a:effectLst/>
              <a:latin typeface="Arial" panose="020B0604020202020204" pitchFamily="34" charset="0"/>
            </a:endParaRPr>
          </a:p>
          <a:p>
            <a:pPr algn="l">
              <a:lnSpc>
                <a:spcPct val="120000"/>
              </a:lnSpc>
            </a:pPr>
            <a:r>
              <a:rPr lang="en-US" sz="7200" b="0" i="0" dirty="0">
                <a:effectLst/>
                <a:latin typeface="Arial" panose="020B0604020202020204" pitchFamily="34" charset="0"/>
              </a:rPr>
              <a:t>Screening / Shortlisting</a:t>
            </a:r>
          </a:p>
          <a:p>
            <a:pPr algn="just">
              <a:lnSpc>
                <a:spcPct val="120000"/>
              </a:lnSpc>
            </a:pPr>
            <a:r>
              <a:rPr lang="en-US" sz="7200" b="0" i="0" dirty="0">
                <a:solidFill>
                  <a:srgbClr val="000000"/>
                </a:solidFill>
                <a:effectLst/>
                <a:latin typeface="Arial" panose="020B0604020202020204" pitchFamily="34" charset="0"/>
              </a:rPr>
              <a:t>Screening starts after completion of the process of sourcing the candidates. Screening is the process of filtering the applications of the candidates for further selection process.</a:t>
            </a:r>
          </a:p>
          <a:p>
            <a:pPr algn="just">
              <a:lnSpc>
                <a:spcPct val="120000"/>
              </a:lnSpc>
            </a:pPr>
            <a:r>
              <a:rPr lang="en-US" sz="7200" b="0" i="0" dirty="0">
                <a:solidFill>
                  <a:srgbClr val="000000"/>
                </a:solidFill>
                <a:effectLst/>
                <a:latin typeface="Arial" panose="020B0604020202020204" pitchFamily="34" charset="0"/>
              </a:rPr>
              <a:t>Screening is an integral part of recruitment process that helps in removing unqualified or irrelevant candidates, which were received through sourcing. </a:t>
            </a:r>
          </a:p>
          <a:p>
            <a:pPr algn="just"/>
            <a:endParaRPr lang="en-US" sz="7200" b="0" i="0" dirty="0">
              <a:solidFill>
                <a:srgbClr val="000000"/>
              </a:solidFill>
              <a:effectLst/>
              <a:latin typeface="Arial" panose="020B0604020202020204" pitchFamily="34" charset="0"/>
            </a:endParaRPr>
          </a:p>
          <a:p>
            <a:pPr marL="0" indent="0" algn="just">
              <a:buNone/>
            </a:pPr>
            <a:br>
              <a:rPr lang="en-US" dirty="0"/>
            </a:br>
            <a:endParaRPr lang="en-IN" dirty="0"/>
          </a:p>
        </p:txBody>
      </p:sp>
    </p:spTree>
    <p:extLst>
      <p:ext uri="{BB962C8B-B14F-4D97-AF65-F5344CB8AC3E}">
        <p14:creationId xmlns:p14="http://schemas.microsoft.com/office/powerpoint/2010/main" val="3240411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4E80C1-280C-4361-AE68-928BEBB12A8A}"/>
              </a:ext>
            </a:extLst>
          </p:cNvPr>
          <p:cNvSpPr>
            <a:spLocks noGrp="1"/>
          </p:cNvSpPr>
          <p:nvPr>
            <p:ph idx="1"/>
          </p:nvPr>
        </p:nvSpPr>
        <p:spPr>
          <a:xfrm>
            <a:off x="964734" y="1229826"/>
            <a:ext cx="10826692" cy="5397477"/>
          </a:xfrm>
        </p:spPr>
        <p:txBody>
          <a:bodyPr>
            <a:normAutofit lnSpcReduction="10000"/>
          </a:bodyPr>
          <a:lstStyle/>
          <a:p>
            <a:pPr algn="l">
              <a:buFont typeface="Wingdings" panose="05000000000000000000" pitchFamily="2" charset="2"/>
              <a:buChar char="q"/>
            </a:pPr>
            <a:r>
              <a:rPr lang="en-US" b="1" i="0" dirty="0">
                <a:effectLst/>
                <a:latin typeface="Arial" panose="020B0604020202020204" pitchFamily="34" charset="0"/>
              </a:rPr>
              <a:t>Evaluation and Control</a:t>
            </a:r>
          </a:p>
          <a:p>
            <a:pPr algn="just"/>
            <a:r>
              <a:rPr lang="en-US" b="0" i="0" dirty="0">
                <a:solidFill>
                  <a:srgbClr val="000000"/>
                </a:solidFill>
                <a:effectLst/>
                <a:latin typeface="Arial" panose="020B0604020202020204" pitchFamily="34" charset="0"/>
              </a:rPr>
              <a:t>Evaluation and control is the last stage in the process of recruitment. In this process, the effectiveness and the validity of the process and methods are assessed. Recruitment is a costly process, hence it is important that the performance of the recruitment process is thoroughly evaluated.</a:t>
            </a:r>
          </a:p>
          <a:p>
            <a:pPr algn="just"/>
            <a:r>
              <a:rPr lang="en-US" b="0" i="0" dirty="0">
                <a:solidFill>
                  <a:srgbClr val="000000"/>
                </a:solidFill>
                <a:effectLst/>
                <a:latin typeface="Arial" panose="020B0604020202020204" pitchFamily="34" charset="0"/>
              </a:rPr>
              <a:t>The costs incurred in the recruitment process are to be evaluated and controlled effectively. These include the following −</a:t>
            </a:r>
          </a:p>
          <a:p>
            <a:pPr algn="just">
              <a:buFont typeface="Arial" panose="020B0604020202020204" pitchFamily="34" charset="0"/>
              <a:buChar char="•"/>
            </a:pPr>
            <a:r>
              <a:rPr lang="en-US" b="0" i="0" dirty="0">
                <a:solidFill>
                  <a:srgbClr val="000000"/>
                </a:solidFill>
                <a:effectLst/>
                <a:latin typeface="Arial" panose="020B0604020202020204" pitchFamily="34" charset="0"/>
              </a:rPr>
              <a:t>Salaries to the Recruiters</a:t>
            </a:r>
          </a:p>
          <a:p>
            <a:pPr algn="just">
              <a:buFont typeface="Arial" panose="020B0604020202020204" pitchFamily="34" charset="0"/>
              <a:buChar char="•"/>
            </a:pPr>
            <a:r>
              <a:rPr lang="en-US" b="0" i="0" dirty="0">
                <a:solidFill>
                  <a:srgbClr val="000000"/>
                </a:solidFill>
                <a:effectLst/>
                <a:latin typeface="Arial" panose="020B0604020202020204" pitchFamily="34" charset="0"/>
              </a:rPr>
              <a:t>Advertisements cost and other costs incurred in recruitment methods, i.e., agency fees.</a:t>
            </a:r>
          </a:p>
          <a:p>
            <a:pPr algn="just">
              <a:buFont typeface="Arial" panose="020B0604020202020204" pitchFamily="34" charset="0"/>
              <a:buChar char="•"/>
            </a:pPr>
            <a:r>
              <a:rPr lang="en-US" b="0" i="0" dirty="0">
                <a:solidFill>
                  <a:srgbClr val="000000"/>
                </a:solidFill>
                <a:effectLst/>
                <a:latin typeface="Arial" panose="020B0604020202020204" pitchFamily="34" charset="0"/>
              </a:rPr>
              <a:t>Administrative expenses and Recruitment overheads</a:t>
            </a:r>
          </a:p>
          <a:p>
            <a:pPr algn="just">
              <a:buFont typeface="Arial" panose="020B0604020202020204" pitchFamily="34" charset="0"/>
              <a:buChar char="•"/>
            </a:pPr>
            <a:r>
              <a:rPr lang="en-US" b="0" i="0" dirty="0">
                <a:solidFill>
                  <a:srgbClr val="000000"/>
                </a:solidFill>
                <a:effectLst/>
                <a:latin typeface="Arial" panose="020B0604020202020204" pitchFamily="34" charset="0"/>
              </a:rPr>
              <a:t>Overtime and Outstanding costs, while the vacancies remain unfilled</a:t>
            </a:r>
          </a:p>
          <a:p>
            <a:pPr algn="just">
              <a:buFont typeface="Arial" panose="020B0604020202020204" pitchFamily="34" charset="0"/>
              <a:buChar char="•"/>
            </a:pPr>
            <a:r>
              <a:rPr lang="en-US" b="0" i="0" dirty="0">
                <a:solidFill>
                  <a:srgbClr val="000000"/>
                </a:solidFill>
                <a:effectLst/>
                <a:latin typeface="Arial" panose="020B0604020202020204" pitchFamily="34" charset="0"/>
              </a:rPr>
              <a:t>Cost incurred in recruiting suitable candidates for the final selection process</a:t>
            </a:r>
          </a:p>
          <a:p>
            <a:pPr algn="just">
              <a:buFont typeface="Arial" panose="020B0604020202020204" pitchFamily="34" charset="0"/>
              <a:buChar char="•"/>
            </a:pPr>
            <a:r>
              <a:rPr lang="en-US" b="0" i="0" dirty="0">
                <a:solidFill>
                  <a:srgbClr val="000000"/>
                </a:solidFill>
                <a:effectLst/>
                <a:latin typeface="Arial" panose="020B0604020202020204" pitchFamily="34" charset="0"/>
              </a:rPr>
              <a:t>Time spent by the Management and the Professionals in preparing job description, job specifications, and conducting interviews.</a:t>
            </a:r>
          </a:p>
          <a:p>
            <a:pPr algn="just"/>
            <a:endParaRPr lang="en-US" b="0" i="0" dirty="0">
              <a:solidFill>
                <a:srgbClr val="000000"/>
              </a:solidFill>
              <a:effectLst/>
              <a:latin typeface="Arial" panose="020B0604020202020204" pitchFamily="34" charset="0"/>
            </a:endParaRPr>
          </a:p>
          <a:p>
            <a:endParaRPr lang="en-IN" dirty="0"/>
          </a:p>
        </p:txBody>
      </p:sp>
    </p:spTree>
    <p:extLst>
      <p:ext uri="{BB962C8B-B14F-4D97-AF65-F5344CB8AC3E}">
        <p14:creationId xmlns:p14="http://schemas.microsoft.com/office/powerpoint/2010/main" val="2074400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19F5D-71A0-41B6-BD9E-F76B3554E207}"/>
              </a:ext>
            </a:extLst>
          </p:cNvPr>
          <p:cNvSpPr>
            <a:spLocks noGrp="1"/>
          </p:cNvSpPr>
          <p:nvPr>
            <p:ph type="title"/>
          </p:nvPr>
        </p:nvSpPr>
        <p:spPr>
          <a:xfrm>
            <a:off x="2273417" y="134224"/>
            <a:ext cx="9232783" cy="1216404"/>
          </a:xfrm>
        </p:spPr>
        <p:txBody>
          <a:bodyPr/>
          <a:lstStyle/>
          <a:p>
            <a:pPr algn="ctr"/>
            <a:r>
              <a:rPr lang="en-US" b="1" dirty="0"/>
              <a:t>SELECTION</a:t>
            </a:r>
            <a:endParaRPr lang="en-IN" b="1" dirty="0"/>
          </a:p>
        </p:txBody>
      </p:sp>
      <p:sp>
        <p:nvSpPr>
          <p:cNvPr id="3" name="Content Placeholder 2">
            <a:extLst>
              <a:ext uri="{FF2B5EF4-FFF2-40B4-BE49-F238E27FC236}">
                <a16:creationId xmlns:a16="http://schemas.microsoft.com/office/drawing/2014/main" id="{D8CC054D-34FD-499C-93BD-E4745C270BF9}"/>
              </a:ext>
            </a:extLst>
          </p:cNvPr>
          <p:cNvSpPr>
            <a:spLocks noGrp="1"/>
          </p:cNvSpPr>
          <p:nvPr>
            <p:ph idx="1"/>
          </p:nvPr>
        </p:nvSpPr>
        <p:spPr>
          <a:xfrm>
            <a:off x="796954" y="1434518"/>
            <a:ext cx="10709246" cy="4784168"/>
          </a:xfrm>
        </p:spPr>
        <p:txBody>
          <a:bodyPr/>
          <a:lstStyle/>
          <a:p>
            <a:pPr algn="just">
              <a:buFont typeface="Wingdings" panose="05000000000000000000" pitchFamily="2" charset="2"/>
              <a:buChar char="Ø"/>
            </a:pPr>
            <a:r>
              <a:rPr lang="en-US" b="0" i="0" dirty="0">
                <a:solidFill>
                  <a:srgbClr val="000000"/>
                </a:solidFill>
                <a:effectLst/>
                <a:latin typeface="Arial" panose="020B0604020202020204" pitchFamily="34" charset="0"/>
              </a:rPr>
              <a:t> Selection is a process of putting a right applicant on a right job.</a:t>
            </a:r>
          </a:p>
          <a:p>
            <a:pPr algn="just">
              <a:buFont typeface="Wingdings" panose="05000000000000000000" pitchFamily="2" charset="2"/>
              <a:buChar char="Ø"/>
            </a:pPr>
            <a:r>
              <a:rPr lang="en-US" b="0" i="0" dirty="0">
                <a:solidFill>
                  <a:srgbClr val="000000"/>
                </a:solidFill>
                <a:effectLst/>
                <a:latin typeface="Arial" panose="020B0604020202020204" pitchFamily="34" charset="0"/>
              </a:rPr>
              <a:t>Selection of an employee is a process of choosing the applicants, who have the qualifications to fill the vacant job in an organization.</a:t>
            </a:r>
          </a:p>
          <a:p>
            <a:pPr algn="just">
              <a:buFont typeface="Wingdings" panose="05000000000000000000" pitchFamily="2" charset="2"/>
              <a:buChar char="Ø"/>
            </a:pPr>
            <a:r>
              <a:rPr lang="en-US" b="0" i="0" dirty="0">
                <a:solidFill>
                  <a:srgbClr val="000000"/>
                </a:solidFill>
                <a:effectLst/>
                <a:latin typeface="Arial" panose="020B0604020202020204" pitchFamily="34" charset="0"/>
              </a:rPr>
              <a:t>Selection is a process of identifying and hiring the applicants for filling the vacancies in an organization.</a:t>
            </a:r>
          </a:p>
          <a:p>
            <a:pPr algn="just">
              <a:buFont typeface="Wingdings" panose="05000000000000000000" pitchFamily="2" charset="2"/>
              <a:buChar char="Ø"/>
            </a:pPr>
            <a:r>
              <a:rPr lang="en-US" b="0" i="0" dirty="0">
                <a:solidFill>
                  <a:srgbClr val="000000"/>
                </a:solidFill>
                <a:effectLst/>
                <a:latin typeface="Arial" panose="020B0604020202020204" pitchFamily="34" charset="0"/>
              </a:rPr>
              <a:t>Employee selection is a process of matching organization’s requirements with the skills and the qualifications of individuals.</a:t>
            </a:r>
          </a:p>
          <a:p>
            <a:pPr algn="just">
              <a:buFont typeface="Wingdings" panose="05000000000000000000" pitchFamily="2" charset="2"/>
              <a:buChar char="Ø"/>
            </a:pPr>
            <a:r>
              <a:rPr lang="en-US" b="0" i="0" dirty="0">
                <a:solidFill>
                  <a:srgbClr val="000000"/>
                </a:solidFill>
                <a:effectLst/>
                <a:latin typeface="Arial" panose="020B0604020202020204" pitchFamily="34" charset="0"/>
              </a:rPr>
              <a:t>A good selection process will ensure that the organization gets the right set of employees with the right attitude.</a:t>
            </a:r>
          </a:p>
          <a:p>
            <a:endParaRPr lang="en-IN" dirty="0"/>
          </a:p>
        </p:txBody>
      </p:sp>
    </p:spTree>
    <p:extLst>
      <p:ext uri="{BB962C8B-B14F-4D97-AF65-F5344CB8AC3E}">
        <p14:creationId xmlns:p14="http://schemas.microsoft.com/office/powerpoint/2010/main" val="2445869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21B5C-2F72-4042-8503-C0D5A0C2566E}"/>
              </a:ext>
            </a:extLst>
          </p:cNvPr>
          <p:cNvSpPr>
            <a:spLocks noGrp="1"/>
          </p:cNvSpPr>
          <p:nvPr>
            <p:ph type="title"/>
          </p:nvPr>
        </p:nvSpPr>
        <p:spPr>
          <a:xfrm>
            <a:off x="3120705" y="374795"/>
            <a:ext cx="8385495" cy="975834"/>
          </a:xfrm>
        </p:spPr>
        <p:txBody>
          <a:bodyPr>
            <a:normAutofit fontScale="90000"/>
          </a:bodyPr>
          <a:lstStyle/>
          <a:p>
            <a:r>
              <a:rPr lang="en-US" dirty="0"/>
              <a:t>Difference between recruitment and selection</a:t>
            </a:r>
            <a:endParaRPr lang="en-IN" dirty="0"/>
          </a:p>
        </p:txBody>
      </p:sp>
      <p:graphicFrame>
        <p:nvGraphicFramePr>
          <p:cNvPr id="4" name="Content Placeholder 3">
            <a:extLst>
              <a:ext uri="{FF2B5EF4-FFF2-40B4-BE49-F238E27FC236}">
                <a16:creationId xmlns:a16="http://schemas.microsoft.com/office/drawing/2014/main" id="{280D603B-98DE-4C0E-A7E8-82F9BC8C8221}"/>
              </a:ext>
            </a:extLst>
          </p:cNvPr>
          <p:cNvGraphicFramePr>
            <a:graphicFrameLocks noGrp="1"/>
          </p:cNvGraphicFramePr>
          <p:nvPr>
            <p:ph idx="1"/>
            <p:extLst>
              <p:ext uri="{D42A27DB-BD31-4B8C-83A1-F6EECF244321}">
                <p14:modId xmlns:p14="http://schemas.microsoft.com/office/powerpoint/2010/main" val="1497793235"/>
              </p:ext>
            </p:extLst>
          </p:nvPr>
        </p:nvGraphicFramePr>
        <p:xfrm>
          <a:off x="1065401" y="1711354"/>
          <a:ext cx="10100346" cy="4506884"/>
        </p:xfrm>
        <a:graphic>
          <a:graphicData uri="http://schemas.openxmlformats.org/drawingml/2006/table">
            <a:tbl>
              <a:tblPr/>
              <a:tblGrid>
                <a:gridCol w="5050173">
                  <a:extLst>
                    <a:ext uri="{9D8B030D-6E8A-4147-A177-3AD203B41FA5}">
                      <a16:colId xmlns:a16="http://schemas.microsoft.com/office/drawing/2014/main" val="2997447472"/>
                    </a:ext>
                  </a:extLst>
                </a:gridCol>
                <a:gridCol w="5050173">
                  <a:extLst>
                    <a:ext uri="{9D8B030D-6E8A-4147-A177-3AD203B41FA5}">
                      <a16:colId xmlns:a16="http://schemas.microsoft.com/office/drawing/2014/main" val="2950316112"/>
                    </a:ext>
                  </a:extLst>
                </a:gridCol>
              </a:tblGrid>
              <a:tr h="398568">
                <a:tc>
                  <a:txBody>
                    <a:bodyPr/>
                    <a:lstStyle/>
                    <a:p>
                      <a:pPr algn="ctr" fontAlgn="t"/>
                      <a:r>
                        <a:rPr lang="en-IN" sz="1600">
                          <a:effectLst/>
                        </a:rPr>
                        <a:t>Recruitment</a:t>
                      </a:r>
                    </a:p>
                  </a:txBody>
                  <a:tcPr marL="54753" marR="54753" marT="54753" marB="54753">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EEEEEE"/>
                    </a:solidFill>
                  </a:tcPr>
                </a:tc>
                <a:tc>
                  <a:txBody>
                    <a:bodyPr/>
                    <a:lstStyle/>
                    <a:p>
                      <a:pPr algn="ctr" fontAlgn="t"/>
                      <a:r>
                        <a:rPr lang="en-IN" sz="1600">
                          <a:effectLst/>
                        </a:rPr>
                        <a:t>Selection</a:t>
                      </a:r>
                    </a:p>
                  </a:txBody>
                  <a:tcPr marL="54753" marR="54753" marT="54753" marB="54753">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3132249798"/>
                  </a:ext>
                </a:extLst>
              </a:tr>
              <a:tr h="1778226">
                <a:tc>
                  <a:txBody>
                    <a:bodyPr/>
                    <a:lstStyle/>
                    <a:p>
                      <a:pPr fontAlgn="t"/>
                      <a:r>
                        <a:rPr lang="en-US" sz="1600" dirty="0">
                          <a:effectLst/>
                        </a:rPr>
                        <a:t>Recruitment is defined as the process of identifying and making the potential candidates to apply for the jobs.</a:t>
                      </a:r>
                    </a:p>
                  </a:txBody>
                  <a:tcPr marL="54753" marR="54753" marT="54753" marB="54753">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tc>
                  <a:txBody>
                    <a:bodyPr/>
                    <a:lstStyle/>
                    <a:p>
                      <a:pPr fontAlgn="t"/>
                      <a:r>
                        <a:rPr lang="en-US" sz="1600">
                          <a:effectLst/>
                        </a:rPr>
                        <a:t>Selection is defined as the process of choosing the right candidates for the vacant positions.</a:t>
                      </a:r>
                    </a:p>
                  </a:txBody>
                  <a:tcPr marL="54753" marR="54753" marT="54753" marB="54753">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3748698599"/>
                  </a:ext>
                </a:extLst>
              </a:tr>
              <a:tr h="2330090">
                <a:tc>
                  <a:txBody>
                    <a:bodyPr/>
                    <a:lstStyle/>
                    <a:p>
                      <a:pPr fontAlgn="t"/>
                      <a:r>
                        <a:rPr lang="en-US" sz="1600" dirty="0">
                          <a:effectLst/>
                        </a:rPr>
                        <a:t>Recruitment is called as a positive process with its approach of attracting as many candidates as possible for the vacant jobs</a:t>
                      </a:r>
                    </a:p>
                  </a:txBody>
                  <a:tcPr marL="54753" marR="54753" marT="54753" marB="54753">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tc>
                  <a:txBody>
                    <a:bodyPr/>
                    <a:lstStyle/>
                    <a:p>
                      <a:pPr fontAlgn="t"/>
                      <a:r>
                        <a:rPr lang="en-US" sz="1600" dirty="0">
                          <a:effectLst/>
                        </a:rPr>
                        <a:t>Selection is called as a negative process with its elimination or rejection of as many candidates as possible for identifying the right candidate for the position.</a:t>
                      </a:r>
                    </a:p>
                  </a:txBody>
                  <a:tcPr marL="54753" marR="54753" marT="54753" marB="54753">
                    <a:lnL w="7620" cap="flat" cmpd="sng" algn="ctr">
                      <a:solidFill>
                        <a:srgbClr val="DDDDDD"/>
                      </a:solidFill>
                      <a:prstDash val="solid"/>
                      <a:round/>
                      <a:headEnd type="none" w="med" len="med"/>
                      <a:tailEnd type="none" w="med" len="med"/>
                    </a:lnL>
                    <a:lnR w="7620" cap="flat" cmpd="sng" algn="ctr">
                      <a:solidFill>
                        <a:srgbClr val="DDDDDD"/>
                      </a:solidFill>
                      <a:prstDash val="solid"/>
                      <a:round/>
                      <a:headEnd type="none" w="med" len="med"/>
                      <a:tailEnd type="none" w="med" len="med"/>
                    </a:lnR>
                    <a:lnT w="7620" cap="flat" cmpd="sng" algn="ctr">
                      <a:solidFill>
                        <a:srgbClr val="DDDDDD"/>
                      </a:solidFill>
                      <a:prstDash val="solid"/>
                      <a:round/>
                      <a:headEnd type="none" w="med" len="med"/>
                      <a:tailEnd type="none" w="med" len="med"/>
                    </a:lnT>
                    <a:lnB w="762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3958337801"/>
                  </a:ext>
                </a:extLst>
              </a:tr>
            </a:tbl>
          </a:graphicData>
        </a:graphic>
      </p:graphicFrame>
    </p:spTree>
    <p:extLst>
      <p:ext uri="{BB962C8B-B14F-4D97-AF65-F5344CB8AC3E}">
        <p14:creationId xmlns:p14="http://schemas.microsoft.com/office/powerpoint/2010/main" val="1206996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DD83E6-4F38-468E-922E-8DAC60A0603F}"/>
              </a:ext>
            </a:extLst>
          </p:cNvPr>
          <p:cNvSpPr>
            <a:spLocks noGrp="1"/>
          </p:cNvSpPr>
          <p:nvPr>
            <p:ph idx="1"/>
          </p:nvPr>
        </p:nvSpPr>
        <p:spPr>
          <a:xfrm>
            <a:off x="964734" y="817927"/>
            <a:ext cx="10918971" cy="6040073"/>
          </a:xfrm>
        </p:spPr>
        <p:txBody>
          <a:bodyPr>
            <a:normAutofit/>
          </a:bodyPr>
          <a:lstStyle/>
          <a:p>
            <a:pPr marL="0" indent="0" algn="ctr">
              <a:buNone/>
            </a:pPr>
            <a:r>
              <a:rPr lang="en-US" b="1" i="0" u="sng" dirty="0">
                <a:effectLst/>
                <a:latin typeface="Arial" panose="020B0604020202020204" pitchFamily="34" charset="0"/>
              </a:rPr>
              <a:t>Importance of Selection</a:t>
            </a:r>
          </a:p>
          <a:p>
            <a:pPr algn="just"/>
            <a:r>
              <a:rPr lang="en-US" b="0" i="0" dirty="0">
                <a:solidFill>
                  <a:srgbClr val="000000"/>
                </a:solidFill>
                <a:effectLst/>
                <a:latin typeface="Arial" panose="020B0604020202020204" pitchFamily="34" charset="0"/>
              </a:rPr>
              <a:t>Selection is an important process because hiring good resources can help increase the overall performance of the organization. In contrast, if there is bad hire with a bad selection process, then the work will be affected and the cost incurred for replacing that bad resource will be high.</a:t>
            </a:r>
          </a:p>
          <a:p>
            <a:pPr algn="just"/>
            <a:r>
              <a:rPr lang="en-US" b="0" i="0" dirty="0">
                <a:solidFill>
                  <a:srgbClr val="000000"/>
                </a:solidFill>
                <a:effectLst/>
                <a:latin typeface="Arial" panose="020B0604020202020204" pitchFamily="34" charset="0"/>
              </a:rPr>
              <a:t>The purpose of selection is to choose the most suitable candidate, who can meet the requirements of the jobs in an organization, who will be a successful applicant.</a:t>
            </a:r>
          </a:p>
          <a:p>
            <a:pPr algn="just"/>
            <a:r>
              <a:rPr lang="en-US" b="0" i="0" dirty="0">
                <a:solidFill>
                  <a:srgbClr val="000000"/>
                </a:solidFill>
                <a:effectLst/>
                <a:latin typeface="Arial" panose="020B0604020202020204" pitchFamily="34" charset="0"/>
              </a:rPr>
              <a:t> For meeting the goals of the organization, it is important to evaluate various attributes of each candidate such as their qualifications, skills, experiences, overall attitude, etc. In this process, the most suitable candidate is picked after the elimination of the candidates, who are not suitable for the vacant job.</a:t>
            </a:r>
          </a:p>
          <a:p>
            <a:pPr algn="just"/>
            <a:r>
              <a:rPr lang="en-US" b="0" i="0" dirty="0">
                <a:solidFill>
                  <a:srgbClr val="000000"/>
                </a:solidFill>
                <a:effectLst/>
                <a:latin typeface="Arial" panose="020B0604020202020204" pitchFamily="34" charset="0"/>
              </a:rPr>
              <a:t>The organization has to follow a proper selection process or procedure, as a huge amount of money is spent for hiring a right candidate for a position.</a:t>
            </a:r>
          </a:p>
          <a:p>
            <a:pPr algn="just"/>
            <a:r>
              <a:rPr lang="en-US" b="0" i="0" dirty="0">
                <a:solidFill>
                  <a:srgbClr val="000000"/>
                </a:solidFill>
                <a:effectLst/>
                <a:latin typeface="Arial" panose="020B0604020202020204" pitchFamily="34" charset="0"/>
              </a:rPr>
              <a:t> If a selection is wrong, then the cost incurred in induction and training the wrong candidate will be a huge loss to the employer in terms of money, effort, and also time</a:t>
            </a:r>
            <a:endParaRPr lang="en-IN" dirty="0"/>
          </a:p>
        </p:txBody>
      </p:sp>
    </p:spTree>
    <p:extLst>
      <p:ext uri="{BB962C8B-B14F-4D97-AF65-F5344CB8AC3E}">
        <p14:creationId xmlns:p14="http://schemas.microsoft.com/office/powerpoint/2010/main" val="25844192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B2851-DD88-43F7-920A-020E8667BB78}"/>
              </a:ext>
            </a:extLst>
          </p:cNvPr>
          <p:cNvSpPr>
            <a:spLocks noGrp="1"/>
          </p:cNvSpPr>
          <p:nvPr>
            <p:ph type="title"/>
          </p:nvPr>
        </p:nvSpPr>
        <p:spPr>
          <a:xfrm>
            <a:off x="4689446" y="595618"/>
            <a:ext cx="7220824" cy="1241571"/>
          </a:xfrm>
        </p:spPr>
        <p:txBody>
          <a:bodyPr>
            <a:normAutofit fontScale="90000"/>
          </a:bodyPr>
          <a:lstStyle/>
          <a:p>
            <a:pPr algn="ctr"/>
            <a:r>
              <a:rPr lang="en-IN" b="0" i="0" dirty="0">
                <a:effectLst/>
                <a:latin typeface="Arial" panose="020B0604020202020204" pitchFamily="34" charset="0"/>
              </a:rPr>
              <a:t>Selection Process and Steps</a:t>
            </a:r>
            <a:br>
              <a:rPr lang="en-IN" b="0" i="0" dirty="0">
                <a:effectLst/>
                <a:latin typeface="Arial" panose="020B0604020202020204" pitchFamily="34" charset="0"/>
              </a:rPr>
            </a:br>
            <a:endParaRPr lang="en-IN" dirty="0"/>
          </a:p>
        </p:txBody>
      </p:sp>
      <p:pic>
        <p:nvPicPr>
          <p:cNvPr id="7170" name="Picture 2" descr="Selection Process">
            <a:extLst>
              <a:ext uri="{FF2B5EF4-FFF2-40B4-BE49-F238E27FC236}">
                <a16:creationId xmlns:a16="http://schemas.microsoft.com/office/drawing/2014/main" id="{372922C5-36CE-4883-9EC3-24289309161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18700" y="1837189"/>
            <a:ext cx="6191075" cy="4303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6557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978E19-78DC-4576-89F0-1C6BE1E42B88}"/>
              </a:ext>
            </a:extLst>
          </p:cNvPr>
          <p:cNvSpPr>
            <a:spLocks noGrp="1"/>
          </p:cNvSpPr>
          <p:nvPr>
            <p:ph idx="1"/>
          </p:nvPr>
        </p:nvSpPr>
        <p:spPr>
          <a:xfrm>
            <a:off x="1442906" y="1157681"/>
            <a:ext cx="10561740" cy="5285063"/>
          </a:xfrm>
        </p:spPr>
        <p:txBody>
          <a:bodyPr>
            <a:normAutofit lnSpcReduction="10000"/>
          </a:bodyPr>
          <a:lstStyle/>
          <a:p>
            <a:pPr algn="just">
              <a:buFont typeface="Wingdings" panose="05000000000000000000" pitchFamily="2" charset="2"/>
              <a:buChar char="v"/>
            </a:pPr>
            <a:r>
              <a:rPr lang="en-US" b="1" i="0" dirty="0">
                <a:solidFill>
                  <a:srgbClr val="000000"/>
                </a:solidFill>
                <a:effectLst/>
                <a:latin typeface="Arial" panose="020B0604020202020204" pitchFamily="34" charset="0"/>
              </a:rPr>
              <a:t>Employment Interview</a:t>
            </a:r>
            <a:r>
              <a:rPr lang="en-US" b="0" i="0" dirty="0">
                <a:solidFill>
                  <a:srgbClr val="000000"/>
                </a:solidFill>
                <a:effectLst/>
                <a:latin typeface="Arial" panose="020B0604020202020204" pitchFamily="34" charset="0"/>
              </a:rPr>
              <a:t> − Employment interview is a process in which one-on-one session in conducted with the applicant to know a candidate better. It helps the interviewer to discover the inner qualities of the applicant and helps in taking a right decision.</a:t>
            </a:r>
          </a:p>
          <a:p>
            <a:pPr algn="just">
              <a:buFont typeface="Wingdings" panose="05000000000000000000" pitchFamily="2" charset="2"/>
              <a:buChar char="v"/>
            </a:pPr>
            <a:r>
              <a:rPr lang="en-US" b="1" i="0" dirty="0">
                <a:solidFill>
                  <a:srgbClr val="000000"/>
                </a:solidFill>
                <a:effectLst/>
                <a:latin typeface="Arial" panose="020B0604020202020204" pitchFamily="34" charset="0"/>
              </a:rPr>
              <a:t>Checking References</a:t>
            </a:r>
            <a:r>
              <a:rPr lang="en-US" b="0" i="0" dirty="0">
                <a:solidFill>
                  <a:srgbClr val="000000"/>
                </a:solidFill>
                <a:effectLst/>
                <a:latin typeface="Arial" panose="020B0604020202020204" pitchFamily="34" charset="0"/>
              </a:rPr>
              <a:t> − Reference checking is a process of verifying the applicant’s qualifications and experiences with the references provided by him. These reference checks help the interviewer understand the conduct, the attitude, and the behavior of the candidate as an individual and also as a professional.</a:t>
            </a:r>
          </a:p>
          <a:p>
            <a:pPr algn="just">
              <a:buFont typeface="Wingdings" panose="05000000000000000000" pitchFamily="2" charset="2"/>
              <a:buChar char="v"/>
            </a:pPr>
            <a:r>
              <a:rPr lang="en-US" b="1" i="0" dirty="0">
                <a:solidFill>
                  <a:srgbClr val="000000"/>
                </a:solidFill>
                <a:effectLst/>
                <a:latin typeface="Arial" panose="020B0604020202020204" pitchFamily="34" charset="0"/>
              </a:rPr>
              <a:t>Medical Examination</a:t>
            </a:r>
            <a:r>
              <a:rPr lang="en-US" b="0" i="0" dirty="0">
                <a:solidFill>
                  <a:srgbClr val="000000"/>
                </a:solidFill>
                <a:effectLst/>
                <a:latin typeface="Arial" panose="020B0604020202020204" pitchFamily="34" charset="0"/>
              </a:rPr>
              <a:t> − Medical examination is a process, in which the physical and the mental fitness of the applicants are checked to ensure that the candidates are capable of performing a job or not. This examination helps the organization in choosing the right candidates who are physically and mentally fit.</a:t>
            </a:r>
          </a:p>
          <a:p>
            <a:pPr algn="just">
              <a:buFont typeface="Wingdings" panose="05000000000000000000" pitchFamily="2" charset="2"/>
              <a:buChar char="v"/>
            </a:pPr>
            <a:r>
              <a:rPr lang="en-US" b="1" i="0" dirty="0">
                <a:solidFill>
                  <a:srgbClr val="000000"/>
                </a:solidFill>
                <a:effectLst/>
                <a:latin typeface="Arial" panose="020B0604020202020204" pitchFamily="34" charset="0"/>
              </a:rPr>
              <a:t>Final Selection</a:t>
            </a:r>
            <a:r>
              <a:rPr lang="en-US" b="0" i="0" dirty="0">
                <a:solidFill>
                  <a:srgbClr val="000000"/>
                </a:solidFill>
                <a:effectLst/>
                <a:latin typeface="Arial" panose="020B0604020202020204" pitchFamily="34" charset="0"/>
              </a:rPr>
              <a:t> − The final selection is the final process which proves that the applicant has qualified in all the rounds of the selection process and will be issued an appointment letter.</a:t>
            </a:r>
          </a:p>
          <a:p>
            <a:pPr algn="just">
              <a:buFont typeface="Wingdings" panose="05000000000000000000" pitchFamily="2" charset="2"/>
              <a:buChar char="v"/>
            </a:pPr>
            <a:r>
              <a:rPr lang="en-US" b="0" i="0" dirty="0">
                <a:solidFill>
                  <a:srgbClr val="000000"/>
                </a:solidFill>
                <a:effectLst/>
                <a:latin typeface="Arial" panose="020B0604020202020204" pitchFamily="34" charset="0"/>
              </a:rPr>
              <a:t>A selection process with the above steps will help any organization in choosing and selecting the right candidates for the right job.</a:t>
            </a:r>
          </a:p>
          <a:p>
            <a:endParaRPr lang="en-IN" dirty="0"/>
          </a:p>
        </p:txBody>
      </p:sp>
    </p:spTree>
    <p:extLst>
      <p:ext uri="{BB962C8B-B14F-4D97-AF65-F5344CB8AC3E}">
        <p14:creationId xmlns:p14="http://schemas.microsoft.com/office/powerpoint/2010/main" val="3833685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Image result for thank you images">
            <a:extLst>
              <a:ext uri="{FF2B5EF4-FFF2-40B4-BE49-F238E27FC236}">
                <a16:creationId xmlns:a16="http://schemas.microsoft.com/office/drawing/2014/main" id="{706DEAC6-DE44-4B11-A51F-AA72138131C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59017" y="1786855"/>
            <a:ext cx="9538281" cy="30716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472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See the source image">
            <a:extLst>
              <a:ext uri="{FF2B5EF4-FFF2-40B4-BE49-F238E27FC236}">
                <a16:creationId xmlns:a16="http://schemas.microsoft.com/office/drawing/2014/main" id="{A46AF1D0-A971-4B5E-A0E1-7E71C23E9F9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5312" y="860970"/>
            <a:ext cx="11403105" cy="55398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0068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C3249-E2CB-4EE7-BB0B-188DA5EAFD7C}"/>
              </a:ext>
            </a:extLst>
          </p:cNvPr>
          <p:cNvSpPr>
            <a:spLocks noGrp="1"/>
          </p:cNvSpPr>
          <p:nvPr>
            <p:ph type="title"/>
          </p:nvPr>
        </p:nvSpPr>
        <p:spPr>
          <a:xfrm>
            <a:off x="3783435" y="529481"/>
            <a:ext cx="8595220" cy="921814"/>
          </a:xfrm>
        </p:spPr>
        <p:txBody>
          <a:bodyPr/>
          <a:lstStyle/>
          <a:p>
            <a:pPr algn="l"/>
            <a:r>
              <a:rPr lang="en-US" dirty="0"/>
              <a:t>meaning of recruitment</a:t>
            </a:r>
            <a:endParaRPr lang="en-IN" dirty="0"/>
          </a:p>
        </p:txBody>
      </p:sp>
      <p:sp>
        <p:nvSpPr>
          <p:cNvPr id="3" name="Content Placeholder 2">
            <a:extLst>
              <a:ext uri="{FF2B5EF4-FFF2-40B4-BE49-F238E27FC236}">
                <a16:creationId xmlns:a16="http://schemas.microsoft.com/office/drawing/2014/main" id="{0A6C5EC9-EA95-494D-AC5F-FFB69592CB6C}"/>
              </a:ext>
            </a:extLst>
          </p:cNvPr>
          <p:cNvSpPr>
            <a:spLocks noGrp="1"/>
          </p:cNvSpPr>
          <p:nvPr>
            <p:ph idx="1"/>
          </p:nvPr>
        </p:nvSpPr>
        <p:spPr>
          <a:xfrm>
            <a:off x="587229" y="1686188"/>
            <a:ext cx="10918971" cy="4532498"/>
          </a:xfrm>
        </p:spPr>
        <p:txBody>
          <a:bodyPr/>
          <a:lstStyle/>
          <a:p>
            <a:pPr algn="just"/>
            <a:r>
              <a:rPr lang="en-US" b="0" i="0" dirty="0">
                <a:effectLst/>
                <a:latin typeface="Georgia" panose="02040502050405020303" pitchFamily="18" charset="0"/>
              </a:rPr>
              <a:t>Recruitment is a positive process of searching for prospective employees and stimulating them to apply for the jobs in the organization. When more persons apply for jobs then there will be a scope for recruiting better persons. </a:t>
            </a:r>
          </a:p>
          <a:p>
            <a:pPr algn="just"/>
            <a:r>
              <a:rPr lang="en-US" b="0" i="0" dirty="0">
                <a:effectLst/>
                <a:latin typeface="Georgia" panose="02040502050405020303" pitchFamily="18" charset="0"/>
              </a:rPr>
              <a:t>Recruitment is a linkage activity bringing together those with jobs and those seeking jobs. </a:t>
            </a:r>
          </a:p>
          <a:p>
            <a:pPr algn="just"/>
            <a:r>
              <a:rPr lang="en-US" dirty="0">
                <a:latin typeface="Georgia" panose="02040502050405020303" pitchFamily="18" charset="0"/>
              </a:rPr>
              <a:t>T</a:t>
            </a:r>
            <a:r>
              <a:rPr lang="en-US" b="0" i="0" dirty="0">
                <a:effectLst/>
                <a:latin typeface="Georgia" panose="02040502050405020303" pitchFamily="18" charset="0"/>
              </a:rPr>
              <a:t>he term recruitment refers to discovering the source from where potential employees may be selected.</a:t>
            </a:r>
          </a:p>
          <a:p>
            <a:pPr algn="just"/>
            <a:r>
              <a:rPr lang="en-US" b="0" i="0" dirty="0">
                <a:effectLst/>
                <a:latin typeface="Georgia" panose="02040502050405020303" pitchFamily="18" charset="0"/>
              </a:rPr>
              <a:t> The scientific recruitment process leads to higher productivity, better wages, high morale, reduction in labour turnover and enhanced reputation. </a:t>
            </a:r>
          </a:p>
          <a:p>
            <a:pPr algn="just"/>
            <a:r>
              <a:rPr lang="en-US" b="0" i="0" dirty="0">
                <a:effectLst/>
                <a:latin typeface="Georgia" panose="02040502050405020303" pitchFamily="18" charset="0"/>
              </a:rPr>
              <a:t>It stimulates people to apply for jobs; hence it is a positive process.</a:t>
            </a:r>
            <a:endParaRPr lang="en-IN" dirty="0"/>
          </a:p>
        </p:txBody>
      </p:sp>
    </p:spTree>
    <p:extLst>
      <p:ext uri="{BB962C8B-B14F-4D97-AF65-F5344CB8AC3E}">
        <p14:creationId xmlns:p14="http://schemas.microsoft.com/office/powerpoint/2010/main" val="355577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5EAD9-4772-4304-93F2-F095B1529026}"/>
              </a:ext>
            </a:extLst>
          </p:cNvPr>
          <p:cNvSpPr>
            <a:spLocks noGrp="1"/>
          </p:cNvSpPr>
          <p:nvPr>
            <p:ph type="title"/>
          </p:nvPr>
        </p:nvSpPr>
        <p:spPr>
          <a:xfrm>
            <a:off x="2895600" y="118420"/>
            <a:ext cx="8610600" cy="1293028"/>
          </a:xfrm>
        </p:spPr>
        <p:txBody>
          <a:bodyPr/>
          <a:lstStyle/>
          <a:p>
            <a:pPr algn="ctr"/>
            <a:r>
              <a:rPr lang="en-US" dirty="0"/>
              <a:t>definition</a:t>
            </a:r>
            <a:endParaRPr lang="en-IN" dirty="0"/>
          </a:p>
        </p:txBody>
      </p:sp>
      <p:sp>
        <p:nvSpPr>
          <p:cNvPr id="3" name="Content Placeholder 2">
            <a:extLst>
              <a:ext uri="{FF2B5EF4-FFF2-40B4-BE49-F238E27FC236}">
                <a16:creationId xmlns:a16="http://schemas.microsoft.com/office/drawing/2014/main" id="{649427C7-1798-416E-AB20-E57DADFC224B}"/>
              </a:ext>
            </a:extLst>
          </p:cNvPr>
          <p:cNvSpPr>
            <a:spLocks noGrp="1"/>
          </p:cNvSpPr>
          <p:nvPr>
            <p:ph idx="1"/>
          </p:nvPr>
        </p:nvSpPr>
        <p:spPr>
          <a:xfrm>
            <a:off x="402672" y="1635854"/>
            <a:ext cx="11103528" cy="4582832"/>
          </a:xfrm>
        </p:spPr>
        <p:txBody>
          <a:bodyPr>
            <a:normAutofit/>
          </a:bodyPr>
          <a:lstStyle/>
          <a:p>
            <a:pPr algn="just"/>
            <a:r>
              <a:rPr lang="en-US" sz="2400" b="0" i="0" dirty="0">
                <a:effectLst/>
                <a:latin typeface="Baskerville Old Face" panose="02020602080505020303" pitchFamily="18" charset="0"/>
              </a:rPr>
              <a:t>According to Edwin B. </a:t>
            </a:r>
            <a:r>
              <a:rPr lang="en-US" sz="2400" b="0" i="0" dirty="0" err="1">
                <a:effectLst/>
                <a:latin typeface="Baskerville Old Face" panose="02020602080505020303" pitchFamily="18" charset="0"/>
              </a:rPr>
              <a:t>Flippo</a:t>
            </a:r>
            <a:r>
              <a:rPr lang="en-US" sz="2400" b="0" i="0" dirty="0">
                <a:effectLst/>
                <a:latin typeface="Baskerville Old Face" panose="02020602080505020303" pitchFamily="18" charset="0"/>
              </a:rPr>
              <a:t>, “It is a process of searching for prospective employees and stimulating and encouraging them to apply for jobs in an organization.” </a:t>
            </a:r>
            <a:endParaRPr lang="en-US" sz="2400" dirty="0">
              <a:latin typeface="Baskerville Old Face" panose="02020602080505020303" pitchFamily="18" charset="0"/>
            </a:endParaRPr>
          </a:p>
          <a:p>
            <a:pPr algn="just"/>
            <a:endParaRPr lang="en-US" sz="2400" b="0" i="0" dirty="0">
              <a:effectLst/>
              <a:latin typeface="Baskerville Old Face" panose="02020602080505020303" pitchFamily="18" charset="0"/>
            </a:endParaRPr>
          </a:p>
          <a:p>
            <a:pPr marL="0" indent="0" algn="just">
              <a:buNone/>
            </a:pPr>
            <a:endParaRPr lang="en-US" sz="2400" b="0" i="0" dirty="0">
              <a:effectLst/>
              <a:latin typeface="Baskerville Old Face" panose="02020602080505020303" pitchFamily="18" charset="0"/>
            </a:endParaRPr>
          </a:p>
          <a:p>
            <a:pPr algn="just"/>
            <a:r>
              <a:rPr lang="en-IN" sz="2400" dirty="0">
                <a:latin typeface="Baskerville Old Face" panose="02020602080505020303" pitchFamily="18" charset="0"/>
              </a:rPr>
              <a:t>According to Dale Yoder, "Recruitment is a process to discover the sources of manpower to meet the requirements of the staffing schedule and to employ effective measures for attracting that manpower in adequate numbers to facilitate effective selection of an efficient working force”</a:t>
            </a:r>
          </a:p>
        </p:txBody>
      </p:sp>
    </p:spTree>
    <p:extLst>
      <p:ext uri="{BB962C8B-B14F-4D97-AF65-F5344CB8AC3E}">
        <p14:creationId xmlns:p14="http://schemas.microsoft.com/office/powerpoint/2010/main" val="3113538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See the source image">
            <a:extLst>
              <a:ext uri="{FF2B5EF4-FFF2-40B4-BE49-F238E27FC236}">
                <a16:creationId xmlns:a16="http://schemas.microsoft.com/office/drawing/2014/main" id="{B919FDAB-6C20-44D7-9EB3-54F933704C0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88582" y="650456"/>
            <a:ext cx="10182882" cy="53728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1895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ee the source image">
            <a:extLst>
              <a:ext uri="{FF2B5EF4-FFF2-40B4-BE49-F238E27FC236}">
                <a16:creationId xmlns:a16="http://schemas.microsoft.com/office/drawing/2014/main" id="{A43D6F58-73A9-4F80-A6A7-061383A2A5D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7891" y="511729"/>
            <a:ext cx="9324516" cy="55954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5598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Recruitment Process">
            <a:extLst>
              <a:ext uri="{FF2B5EF4-FFF2-40B4-BE49-F238E27FC236}">
                <a16:creationId xmlns:a16="http://schemas.microsoft.com/office/drawing/2014/main" id="{D485F50C-E0D4-4F44-9ACE-41D2B4B95E0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02477" y="520117"/>
            <a:ext cx="8998536" cy="53186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5560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433003-936A-4DC1-9EEB-E2ED46BF75C2}"/>
              </a:ext>
            </a:extLst>
          </p:cNvPr>
          <p:cNvSpPr>
            <a:spLocks noGrp="1"/>
          </p:cNvSpPr>
          <p:nvPr>
            <p:ph idx="1"/>
          </p:nvPr>
        </p:nvSpPr>
        <p:spPr>
          <a:xfrm>
            <a:off x="1342238" y="1409350"/>
            <a:ext cx="10163961" cy="5285065"/>
          </a:xfrm>
        </p:spPr>
        <p:txBody>
          <a:bodyPr>
            <a:normAutofit fontScale="92500"/>
          </a:bodyPr>
          <a:lstStyle/>
          <a:p>
            <a:pPr algn="just">
              <a:buFont typeface="Wingdings" panose="05000000000000000000" pitchFamily="2" charset="2"/>
              <a:buChar char="q"/>
            </a:pPr>
            <a:r>
              <a:rPr lang="en-US" b="1" i="0" dirty="0">
                <a:solidFill>
                  <a:schemeClr val="tx1">
                    <a:lumMod val="95000"/>
                    <a:lumOff val="5000"/>
                  </a:schemeClr>
                </a:solidFill>
                <a:effectLst/>
                <a:latin typeface="Arial" panose="020B0604020202020204" pitchFamily="34" charset="0"/>
              </a:rPr>
              <a:t>Recruitment Planning</a:t>
            </a:r>
          </a:p>
          <a:p>
            <a:pPr algn="just"/>
            <a:r>
              <a:rPr lang="en-US" b="0" i="0" dirty="0">
                <a:solidFill>
                  <a:srgbClr val="000000"/>
                </a:solidFill>
                <a:effectLst/>
                <a:latin typeface="Arial" panose="020B0604020202020204" pitchFamily="34" charset="0"/>
              </a:rPr>
              <a:t>Recruitment planning is the first step of the recruitment process, where the vacant positions are analyzed and described. It includes job specifications and its nature, experience, qualifications and skills required for the job, etc.</a:t>
            </a:r>
          </a:p>
          <a:p>
            <a:pPr algn="just"/>
            <a:r>
              <a:rPr lang="en-US" b="0" i="0" dirty="0">
                <a:solidFill>
                  <a:srgbClr val="000000"/>
                </a:solidFill>
                <a:effectLst/>
                <a:latin typeface="Arial" panose="020B0604020202020204" pitchFamily="34" charset="0"/>
              </a:rPr>
              <a:t> structured recruitment plan is mandatory to attract potential candidates from a pool of candidates. The potential candidates should be qualified, experienced with a capability to take the responsibilities required to achieve the objectives of the organization.</a:t>
            </a:r>
          </a:p>
          <a:p>
            <a:pPr algn="just"/>
            <a:r>
              <a:rPr lang="en-US" b="0" i="0" u="sng" dirty="0">
                <a:effectLst/>
                <a:latin typeface="Arial" panose="020B0604020202020204" pitchFamily="34" charset="0"/>
              </a:rPr>
              <a:t>Identifying Vacancy</a:t>
            </a:r>
          </a:p>
          <a:p>
            <a:pPr algn="just"/>
            <a:r>
              <a:rPr lang="en-US" b="0" i="0" dirty="0">
                <a:solidFill>
                  <a:srgbClr val="000000"/>
                </a:solidFill>
                <a:effectLst/>
                <a:latin typeface="Arial" panose="020B0604020202020204" pitchFamily="34" charset="0"/>
              </a:rPr>
              <a:t>The first and foremost process of recruitment plan is identifying the vacancy. This process begins with receiving the requisition for recruitments from different department of the organization to the HR Department, which contains −</a:t>
            </a:r>
          </a:p>
          <a:p>
            <a:pPr algn="just">
              <a:buFont typeface="Arial" panose="020B0604020202020204" pitchFamily="34" charset="0"/>
              <a:buChar char="•"/>
            </a:pPr>
            <a:r>
              <a:rPr lang="en-US" b="0" i="0" dirty="0">
                <a:effectLst/>
                <a:latin typeface="Arial" panose="020B0604020202020204" pitchFamily="34" charset="0"/>
              </a:rPr>
              <a:t>Number of posts to be filled</a:t>
            </a:r>
          </a:p>
          <a:p>
            <a:pPr algn="just">
              <a:buFont typeface="Arial" panose="020B0604020202020204" pitchFamily="34" charset="0"/>
              <a:buChar char="•"/>
            </a:pPr>
            <a:r>
              <a:rPr lang="en-US" b="0" i="0" dirty="0">
                <a:effectLst/>
                <a:latin typeface="Arial" panose="020B0604020202020204" pitchFamily="34" charset="0"/>
              </a:rPr>
              <a:t>Number of positions</a:t>
            </a:r>
          </a:p>
          <a:p>
            <a:pPr algn="just">
              <a:buFont typeface="Arial" panose="020B0604020202020204" pitchFamily="34" charset="0"/>
              <a:buChar char="•"/>
            </a:pPr>
            <a:r>
              <a:rPr lang="en-US" b="0" i="0" dirty="0">
                <a:effectLst/>
                <a:latin typeface="Arial" panose="020B0604020202020204" pitchFamily="34" charset="0"/>
              </a:rPr>
              <a:t>Duties and responsibilities to be performed</a:t>
            </a:r>
          </a:p>
          <a:p>
            <a:pPr algn="just">
              <a:buFont typeface="Arial" panose="020B0604020202020204" pitchFamily="34" charset="0"/>
              <a:buChar char="•"/>
            </a:pPr>
            <a:r>
              <a:rPr lang="en-US" b="0" i="0" dirty="0">
                <a:effectLst/>
                <a:latin typeface="Arial" panose="020B0604020202020204" pitchFamily="34" charset="0"/>
              </a:rPr>
              <a:t>Qualification and experience required</a:t>
            </a:r>
          </a:p>
          <a:p>
            <a:pPr algn="just"/>
            <a:endParaRPr lang="en-IN" dirty="0"/>
          </a:p>
        </p:txBody>
      </p:sp>
    </p:spTree>
    <p:extLst>
      <p:ext uri="{BB962C8B-B14F-4D97-AF65-F5344CB8AC3E}">
        <p14:creationId xmlns:p14="http://schemas.microsoft.com/office/powerpoint/2010/main" val="630061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F9A5D4-13E2-4BDD-9AEB-13F5C9A07194}"/>
              </a:ext>
            </a:extLst>
          </p:cNvPr>
          <p:cNvSpPr>
            <a:spLocks noGrp="1"/>
          </p:cNvSpPr>
          <p:nvPr>
            <p:ph idx="1"/>
          </p:nvPr>
        </p:nvSpPr>
        <p:spPr>
          <a:xfrm>
            <a:off x="1476462" y="1241572"/>
            <a:ext cx="10377182" cy="4977114"/>
          </a:xfrm>
        </p:spPr>
        <p:txBody>
          <a:bodyPr>
            <a:normAutofit lnSpcReduction="10000"/>
          </a:bodyPr>
          <a:lstStyle/>
          <a:p>
            <a:pPr algn="l">
              <a:buFont typeface="Wingdings" panose="05000000000000000000" pitchFamily="2" charset="2"/>
              <a:buChar char="q"/>
            </a:pPr>
            <a:r>
              <a:rPr lang="en-US" b="1" i="0" dirty="0">
                <a:effectLst/>
                <a:latin typeface="Arial" panose="020B0604020202020204" pitchFamily="34" charset="0"/>
              </a:rPr>
              <a:t>Job Analysis</a:t>
            </a:r>
          </a:p>
          <a:p>
            <a:pPr algn="just"/>
            <a:r>
              <a:rPr lang="en-US" b="0" i="0" dirty="0">
                <a:solidFill>
                  <a:srgbClr val="000000"/>
                </a:solidFill>
                <a:effectLst/>
                <a:latin typeface="Arial" panose="020B0604020202020204" pitchFamily="34" charset="0"/>
              </a:rPr>
              <a:t>Job analysis is a process of identifying, analyzing, and determining the duties, responsibilities, skills, abilities, and work environment of a specific job. These factors help in identifying what a job demands and what an employee must possess in performing a job productively.</a:t>
            </a:r>
          </a:p>
          <a:p>
            <a:pPr algn="just"/>
            <a:endParaRPr lang="en-US" b="0" i="0" dirty="0">
              <a:solidFill>
                <a:srgbClr val="000000"/>
              </a:solidFill>
              <a:effectLst/>
              <a:latin typeface="Arial" panose="020B0604020202020204" pitchFamily="34" charset="0"/>
            </a:endParaRPr>
          </a:p>
          <a:p>
            <a:pPr algn="just"/>
            <a:r>
              <a:rPr lang="en-US" b="0" i="0" u="sng" dirty="0">
                <a:solidFill>
                  <a:srgbClr val="000000"/>
                </a:solidFill>
                <a:effectLst/>
                <a:latin typeface="Arial" panose="020B0604020202020204" pitchFamily="34" charset="0"/>
              </a:rPr>
              <a:t>The following steps are important in analyzing a job </a:t>
            </a:r>
            <a:r>
              <a:rPr lang="en-US" b="0" i="0" dirty="0">
                <a:solidFill>
                  <a:srgbClr val="000000"/>
                </a:solidFill>
                <a:effectLst/>
                <a:latin typeface="Arial" panose="020B0604020202020204" pitchFamily="34" charset="0"/>
              </a:rPr>
              <a:t>−</a:t>
            </a:r>
          </a:p>
          <a:p>
            <a:pPr algn="l">
              <a:buFont typeface="Arial" panose="020B0604020202020204" pitchFamily="34" charset="0"/>
              <a:buChar char="•"/>
            </a:pPr>
            <a:r>
              <a:rPr lang="en-US" b="0" i="0" dirty="0">
                <a:effectLst/>
                <a:latin typeface="Arial" panose="020B0604020202020204" pitchFamily="34" charset="0"/>
              </a:rPr>
              <a:t>Recording and collecting job information</a:t>
            </a:r>
          </a:p>
          <a:p>
            <a:pPr algn="l">
              <a:buFont typeface="Arial" panose="020B0604020202020204" pitchFamily="34" charset="0"/>
              <a:buChar char="•"/>
            </a:pPr>
            <a:r>
              <a:rPr lang="en-US" b="0" i="0" dirty="0">
                <a:effectLst/>
                <a:latin typeface="Arial" panose="020B0604020202020204" pitchFamily="34" charset="0"/>
              </a:rPr>
              <a:t>Accuracy in checking the job information</a:t>
            </a:r>
          </a:p>
          <a:p>
            <a:pPr algn="l">
              <a:buFont typeface="Arial" panose="020B0604020202020204" pitchFamily="34" charset="0"/>
              <a:buChar char="•"/>
            </a:pPr>
            <a:r>
              <a:rPr lang="en-US" b="0" i="0" dirty="0">
                <a:effectLst/>
                <a:latin typeface="Arial" panose="020B0604020202020204" pitchFamily="34" charset="0"/>
              </a:rPr>
              <a:t>Generating job description based on the information</a:t>
            </a:r>
          </a:p>
          <a:p>
            <a:pPr algn="l">
              <a:buFont typeface="Arial" panose="020B0604020202020204" pitchFamily="34" charset="0"/>
              <a:buChar char="•"/>
            </a:pPr>
            <a:r>
              <a:rPr lang="en-US" b="0" i="0" dirty="0">
                <a:effectLst/>
                <a:latin typeface="Arial" panose="020B0604020202020204" pitchFamily="34" charset="0"/>
              </a:rPr>
              <a:t>Determining the skills, knowledge and skills, which are required for the job</a:t>
            </a:r>
          </a:p>
          <a:p>
            <a:pPr marL="0" indent="0">
              <a:buNone/>
            </a:pPr>
            <a:r>
              <a:rPr lang="en-US" b="0" i="0" dirty="0">
                <a:solidFill>
                  <a:srgbClr val="000000"/>
                </a:solidFill>
                <a:effectLst/>
                <a:latin typeface="Arial" panose="020B0604020202020204" pitchFamily="34" charset="0"/>
              </a:rPr>
              <a:t>	</a:t>
            </a:r>
            <a:r>
              <a:rPr lang="en-US" b="0" i="1" dirty="0">
                <a:solidFill>
                  <a:srgbClr val="000000"/>
                </a:solidFill>
                <a:effectLst/>
                <a:latin typeface="Arial" panose="020B0604020202020204" pitchFamily="34" charset="0"/>
              </a:rPr>
              <a:t>The immediate products of job analysis are </a:t>
            </a:r>
            <a:r>
              <a:rPr lang="en-US" b="1" i="1" dirty="0">
                <a:solidFill>
                  <a:srgbClr val="000000"/>
                </a:solidFill>
                <a:effectLst/>
                <a:latin typeface="Arial" panose="020B0604020202020204" pitchFamily="34" charset="0"/>
              </a:rPr>
              <a:t>job descriptions</a:t>
            </a:r>
            <a:r>
              <a:rPr lang="en-US" b="0" i="1" dirty="0">
                <a:solidFill>
                  <a:srgbClr val="000000"/>
                </a:solidFill>
                <a:effectLst/>
                <a:latin typeface="Arial" panose="020B0604020202020204" pitchFamily="34" charset="0"/>
              </a:rPr>
              <a:t> and </a:t>
            </a:r>
            <a:r>
              <a:rPr lang="en-US" b="1" i="1" dirty="0">
                <a:solidFill>
                  <a:srgbClr val="000000"/>
                </a:solidFill>
                <a:effectLst/>
                <a:latin typeface="Arial" panose="020B0604020202020204" pitchFamily="34" charset="0"/>
              </a:rPr>
              <a:t>job specifications</a:t>
            </a:r>
            <a:r>
              <a:rPr lang="en-US" b="0" i="1" dirty="0">
                <a:solidFill>
                  <a:srgbClr val="000000"/>
                </a:solidFill>
                <a:effectLst/>
                <a:latin typeface="Arial" panose="020B0604020202020204" pitchFamily="34" charset="0"/>
              </a:rPr>
              <a:t>.</a:t>
            </a:r>
            <a:endParaRPr lang="en-IN" i="1" dirty="0"/>
          </a:p>
        </p:txBody>
      </p:sp>
    </p:spTree>
    <p:extLst>
      <p:ext uri="{BB962C8B-B14F-4D97-AF65-F5344CB8AC3E}">
        <p14:creationId xmlns:p14="http://schemas.microsoft.com/office/powerpoint/2010/main" val="3164089420"/>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docProps/app.xml><?xml version="1.0" encoding="utf-8"?>
<Properties xmlns="http://schemas.openxmlformats.org/officeDocument/2006/extended-properties" xmlns:vt="http://schemas.openxmlformats.org/officeDocument/2006/docPropsVTypes">
  <Template>TM04033937[[fn=Vapor Trail]]</Template>
  <TotalTime>84</TotalTime>
  <Words>1546</Words>
  <Application>Microsoft Office PowerPoint</Application>
  <PresentationFormat>Widescreen</PresentationFormat>
  <Paragraphs>94</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Baskerville Old Face</vt:lpstr>
      <vt:lpstr>Blackadder ITC</vt:lpstr>
      <vt:lpstr>Century Gothic</vt:lpstr>
      <vt:lpstr>Georgia</vt:lpstr>
      <vt:lpstr>Wingdings</vt:lpstr>
      <vt:lpstr>Vapor Trail</vt:lpstr>
      <vt:lpstr>Recruitment and selection</vt:lpstr>
      <vt:lpstr>PowerPoint Presentation</vt:lpstr>
      <vt:lpstr>meaning of recruitment</vt:lpstr>
      <vt:lpstr>definition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SELECTION</vt:lpstr>
      <vt:lpstr>Difference between recruitment and selection</vt:lpstr>
      <vt:lpstr>PowerPoint Presentation</vt:lpstr>
      <vt:lpstr>Selection Process and Steps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Recruitment and selection</dc:title>
  <dc:creator>rashm</dc:creator>
  <cp:lastModifiedBy>rashm</cp:lastModifiedBy>
  <cp:revision>12</cp:revision>
  <dcterms:created xsi:type="dcterms:W3CDTF">2021-06-03T13:03:34Z</dcterms:created>
  <dcterms:modified xsi:type="dcterms:W3CDTF">2021-06-03T14:29:45Z</dcterms:modified>
</cp:coreProperties>
</file>